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96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7F7893A-7E01-4CE1-872D-B18F4FC07BEC}">
  <a:tblStyle styleId="{D7F7893A-7E01-4CE1-872D-B18F4FC07B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96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697e9248e7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697e9248e7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697e0a3e70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2697e0a3e70_0_2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697e0a3e70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2697e0a3e70_0_3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697e0a3e70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2697e0a3e70_0_3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baabf6675e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baabf6675e_1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baabf6675e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2baabf6675e_1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baaf83f27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baaf83f27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bb077a079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bb077a079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2671ded37f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2671ded37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17b3dd7240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17b3dd7240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bb077a0790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bb077a0790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97e9248e7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2. Introduction to Coding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What is coding?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Why</a:t>
            </a:r>
            <a:r>
              <a:rPr lang="en-GB"/>
              <a:t> do we learn coding?</a:t>
            </a:r>
            <a:endParaRPr/>
          </a:p>
        </p:txBody>
      </p:sp>
      <p:sp>
        <p:nvSpPr>
          <p:cNvPr id="151" name="Google Shape;151;g2697e9248e7_0_2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baabf6675e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g2baabf6675e_1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baabf6675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2baabf6675e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baabf6675e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2baabf6675e_1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bae39130b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2bae39130ba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bb077a07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2bb077a079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baba8a627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2baba8a6270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baaf83f27e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g2baaf83f27e_0_2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aaf83f27e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2baaf83f27e_0_4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baaf83f27e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2baaf83f27e_0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697e9248e7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697e9248e7_0_4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697e9248e7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697e9248e7_0_5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697e9248e7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2697e9248e7_0_6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697e9248e7_0_7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697e9248e7_0_7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697e0a3e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697e0a3e7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697e0a3e70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697e0a3e70_0_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97e0a3e70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697e0a3e70_0_1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4.png"/><Relationship Id="rId13" Type="http://schemas.openxmlformats.org/officeDocument/2006/relationships/image" Target="../media/image5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5" Type="http://schemas.openxmlformats.org/officeDocument/2006/relationships/image" Target="../media/image8.png"/><Relationship Id="rId14" Type="http://schemas.openxmlformats.org/officeDocument/2006/relationships/image" Target="../media/image3.png"/><Relationship Id="rId17" Type="http://schemas.openxmlformats.org/officeDocument/2006/relationships/image" Target="../media/image10.png"/><Relationship Id="rId16" Type="http://schemas.openxmlformats.org/officeDocument/2006/relationships/image" Target="../media/image30.png"/><Relationship Id="rId5" Type="http://schemas.openxmlformats.org/officeDocument/2006/relationships/image" Target="../media/image22.png"/><Relationship Id="rId6" Type="http://schemas.openxmlformats.org/officeDocument/2006/relationships/image" Target="../media/image13.png"/><Relationship Id="rId18" Type="http://schemas.openxmlformats.org/officeDocument/2006/relationships/image" Target="../media/image48.png"/><Relationship Id="rId7" Type="http://schemas.openxmlformats.org/officeDocument/2006/relationships/image" Target="../media/image25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openxmlformats.org/officeDocument/2006/relationships/image" Target="../media/image102.jp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8.png"/><Relationship Id="rId8" Type="http://schemas.openxmlformats.org/officeDocument/2006/relationships/image" Target="../media/image8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7" Type="http://schemas.openxmlformats.org/officeDocument/2006/relationships/image" Target="../media/image83.png"/><Relationship Id="rId8" Type="http://schemas.openxmlformats.org/officeDocument/2006/relationships/image" Target="../media/image79.jp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6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50.png"/><Relationship Id="rId8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2.png"/><Relationship Id="rId10" Type="http://schemas.openxmlformats.org/officeDocument/2006/relationships/image" Target="../media/image75.jpg"/><Relationship Id="rId12" Type="http://schemas.openxmlformats.org/officeDocument/2006/relationships/image" Target="../media/image7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50.png"/><Relationship Id="rId8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7.png"/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50.png"/><Relationship Id="rId8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45.png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Relationship Id="rId4" Type="http://schemas.openxmlformats.org/officeDocument/2006/relationships/image" Target="../media/image22.png"/><Relationship Id="rId9" Type="http://schemas.openxmlformats.org/officeDocument/2006/relationships/image" Target="../media/image77.png"/><Relationship Id="rId5" Type="http://schemas.openxmlformats.org/officeDocument/2006/relationships/image" Target="../media/image81.png"/><Relationship Id="rId6" Type="http://schemas.openxmlformats.org/officeDocument/2006/relationships/image" Target="../media/image15.png"/><Relationship Id="rId7" Type="http://schemas.openxmlformats.org/officeDocument/2006/relationships/image" Target="../media/image30.png"/><Relationship Id="rId8" Type="http://schemas.openxmlformats.org/officeDocument/2006/relationships/image" Target="../media/image84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png"/><Relationship Id="rId10" Type="http://schemas.openxmlformats.org/officeDocument/2006/relationships/image" Target="../media/image8.png"/><Relationship Id="rId1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81.png"/><Relationship Id="rId9" Type="http://schemas.openxmlformats.org/officeDocument/2006/relationships/image" Target="../media/image45.png"/><Relationship Id="rId5" Type="http://schemas.openxmlformats.org/officeDocument/2006/relationships/image" Target="../media/image15.png"/><Relationship Id="rId6" Type="http://schemas.openxmlformats.org/officeDocument/2006/relationships/image" Target="../media/image30.png"/><Relationship Id="rId7" Type="http://schemas.openxmlformats.org/officeDocument/2006/relationships/image" Target="../media/image84.png"/><Relationship Id="rId8" Type="http://schemas.openxmlformats.org/officeDocument/2006/relationships/image" Target="../media/image77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png"/><Relationship Id="rId10" Type="http://schemas.openxmlformats.org/officeDocument/2006/relationships/image" Target="../media/image8.png"/><Relationship Id="rId13" Type="http://schemas.openxmlformats.org/officeDocument/2006/relationships/image" Target="../media/image87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81.png"/><Relationship Id="rId9" Type="http://schemas.openxmlformats.org/officeDocument/2006/relationships/image" Target="../media/image45.png"/><Relationship Id="rId15" Type="http://schemas.openxmlformats.org/officeDocument/2006/relationships/image" Target="../media/image109.png"/><Relationship Id="rId14" Type="http://schemas.openxmlformats.org/officeDocument/2006/relationships/image" Target="../media/image106.png"/><Relationship Id="rId5" Type="http://schemas.openxmlformats.org/officeDocument/2006/relationships/image" Target="../media/image15.png"/><Relationship Id="rId6" Type="http://schemas.openxmlformats.org/officeDocument/2006/relationships/image" Target="../media/image30.png"/><Relationship Id="rId7" Type="http://schemas.openxmlformats.org/officeDocument/2006/relationships/image" Target="../media/image84.png"/><Relationship Id="rId8" Type="http://schemas.openxmlformats.org/officeDocument/2006/relationships/image" Target="../media/image7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png"/><Relationship Id="rId10" Type="http://schemas.openxmlformats.org/officeDocument/2006/relationships/image" Target="../media/image8.png"/><Relationship Id="rId1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81.png"/><Relationship Id="rId9" Type="http://schemas.openxmlformats.org/officeDocument/2006/relationships/image" Target="../media/image45.png"/><Relationship Id="rId5" Type="http://schemas.openxmlformats.org/officeDocument/2006/relationships/image" Target="../media/image15.png"/><Relationship Id="rId6" Type="http://schemas.openxmlformats.org/officeDocument/2006/relationships/image" Target="../media/image30.png"/><Relationship Id="rId7" Type="http://schemas.openxmlformats.org/officeDocument/2006/relationships/image" Target="../media/image84.png"/><Relationship Id="rId8" Type="http://schemas.openxmlformats.org/officeDocument/2006/relationships/image" Target="../media/image77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26.png"/><Relationship Id="rId13" Type="http://schemas.openxmlformats.org/officeDocument/2006/relationships/image" Target="../media/image14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46.png"/><Relationship Id="rId7" Type="http://schemas.openxmlformats.org/officeDocument/2006/relationships/image" Target="../media/image28.png"/><Relationship Id="rId8" Type="http://schemas.openxmlformats.org/officeDocument/2006/relationships/image" Target="../media/image3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7" Type="http://schemas.openxmlformats.org/officeDocument/2006/relationships/image" Target="../media/image116.jp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3.png"/><Relationship Id="rId10" Type="http://schemas.openxmlformats.org/officeDocument/2006/relationships/image" Target="../media/image124.jpg"/><Relationship Id="rId12" Type="http://schemas.openxmlformats.org/officeDocument/2006/relationships/image" Target="../media/image10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50.png"/><Relationship Id="rId8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7" Type="http://schemas.openxmlformats.org/officeDocument/2006/relationships/image" Target="../media/image110.gif"/><Relationship Id="rId8" Type="http://schemas.openxmlformats.org/officeDocument/2006/relationships/image" Target="../media/image10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7" Type="http://schemas.openxmlformats.org/officeDocument/2006/relationships/image" Target="../media/image116.jp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1.png"/><Relationship Id="rId10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openxmlformats.org/officeDocument/2006/relationships/image" Target="../media/image108.png"/><Relationship Id="rId5" Type="http://schemas.openxmlformats.org/officeDocument/2006/relationships/image" Target="../media/image30.png"/><Relationship Id="rId6" Type="http://schemas.openxmlformats.org/officeDocument/2006/relationships/image" Target="../media/image8.png"/><Relationship Id="rId7" Type="http://schemas.openxmlformats.org/officeDocument/2006/relationships/image" Target="../media/image91.png"/><Relationship Id="rId8" Type="http://schemas.openxmlformats.org/officeDocument/2006/relationships/image" Target="../media/image118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13" Type="http://schemas.openxmlformats.org/officeDocument/2006/relationships/image" Target="../media/image117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1.png"/><Relationship Id="rId4" Type="http://schemas.openxmlformats.org/officeDocument/2006/relationships/image" Target="../media/image15.png"/><Relationship Id="rId9" Type="http://schemas.openxmlformats.org/officeDocument/2006/relationships/image" Target="../media/image84.png"/><Relationship Id="rId14" Type="http://schemas.openxmlformats.org/officeDocument/2006/relationships/image" Target="../media/image121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28.png"/><Relationship Id="rId8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13" Type="http://schemas.openxmlformats.org/officeDocument/2006/relationships/image" Target="../media/image117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1.png"/><Relationship Id="rId4" Type="http://schemas.openxmlformats.org/officeDocument/2006/relationships/image" Target="../media/image15.png"/><Relationship Id="rId9" Type="http://schemas.openxmlformats.org/officeDocument/2006/relationships/image" Target="../media/image84.png"/><Relationship Id="rId14" Type="http://schemas.openxmlformats.org/officeDocument/2006/relationships/image" Target="../media/image115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28.png"/><Relationship Id="rId8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13" Type="http://schemas.openxmlformats.org/officeDocument/2006/relationships/image" Target="../media/image117.png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1.png"/><Relationship Id="rId4" Type="http://schemas.openxmlformats.org/officeDocument/2006/relationships/image" Target="../media/image15.png"/><Relationship Id="rId9" Type="http://schemas.openxmlformats.org/officeDocument/2006/relationships/image" Target="../media/image84.png"/><Relationship Id="rId14" Type="http://schemas.openxmlformats.org/officeDocument/2006/relationships/image" Target="../media/image121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28.png"/><Relationship Id="rId8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openxmlformats.org/officeDocument/2006/relationships/image" Target="../media/image8.png"/><Relationship Id="rId5" Type="http://schemas.openxmlformats.org/officeDocument/2006/relationships/image" Target="../media/image29.png"/><Relationship Id="rId6" Type="http://schemas.openxmlformats.org/officeDocument/2006/relationships/image" Target="../media/image113.png"/><Relationship Id="rId7" Type="http://schemas.openxmlformats.org/officeDocument/2006/relationships/image" Target="../media/image30.png"/><Relationship Id="rId8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27.png"/><Relationship Id="rId13" Type="http://schemas.openxmlformats.org/officeDocument/2006/relationships/image" Target="../media/image29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.png"/><Relationship Id="rId15" Type="http://schemas.openxmlformats.org/officeDocument/2006/relationships/image" Target="../media/image44.png"/><Relationship Id="rId14" Type="http://schemas.openxmlformats.org/officeDocument/2006/relationships/image" Target="../media/image24.png"/><Relationship Id="rId5" Type="http://schemas.openxmlformats.org/officeDocument/2006/relationships/image" Target="../media/image34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jpg"/><Relationship Id="rId10" Type="http://schemas.openxmlformats.org/officeDocument/2006/relationships/image" Target="../media/image5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9" Type="http://schemas.openxmlformats.org/officeDocument/2006/relationships/image" Target="../media/image49.jp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45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63.jpg"/><Relationship Id="rId5" Type="http://schemas.openxmlformats.org/officeDocument/2006/relationships/image" Target="../media/image7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59.png"/><Relationship Id="rId5" Type="http://schemas.openxmlformats.org/officeDocument/2006/relationships/image" Target="../media/image30.png"/><Relationship Id="rId6" Type="http://schemas.openxmlformats.org/officeDocument/2006/relationships/image" Target="../media/image57.png"/><Relationship Id="rId7" Type="http://schemas.openxmlformats.org/officeDocument/2006/relationships/image" Target="../media/image56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0.jpg"/><Relationship Id="rId10" Type="http://schemas.openxmlformats.org/officeDocument/2006/relationships/image" Target="../media/image53.png"/><Relationship Id="rId13" Type="http://schemas.openxmlformats.org/officeDocument/2006/relationships/image" Target="../media/image58.jpg"/><Relationship Id="rId12" Type="http://schemas.openxmlformats.org/officeDocument/2006/relationships/image" Target="../media/image6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50.png"/><Relationship Id="rId8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45.png"/><Relationship Id="rId8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gif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Relationship Id="rId5" Type="http://schemas.openxmlformats.org/officeDocument/2006/relationships/image" Target="../media/image45.png"/><Relationship Id="rId6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711664">
            <a:off x="-1014614" y="3558162"/>
            <a:ext cx="2693647" cy="153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702144">
            <a:off x="7772660" y="3943066"/>
            <a:ext cx="2067041" cy="102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445425">
            <a:off x="7694724" y="-695439"/>
            <a:ext cx="2511990" cy="230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23609" y="2058560"/>
            <a:ext cx="1881322" cy="97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543272">
            <a:off x="7725762" y="4191091"/>
            <a:ext cx="1950874" cy="87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31115" y="4243637"/>
            <a:ext cx="325965" cy="177505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 txBox="1"/>
          <p:nvPr/>
        </p:nvSpPr>
        <p:spPr>
          <a:xfrm>
            <a:off x="1102190" y="687093"/>
            <a:ext cx="6939600" cy="22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2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Intro to Arduino</a:t>
            </a:r>
            <a:r>
              <a:rPr b="1" i="0" lang="en-GB" sz="60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Workshop</a:t>
            </a:r>
            <a:endParaRPr sz="700"/>
          </a:p>
          <a:p>
            <a:pPr indent="0" lvl="0" marL="0" marR="0" rtl="0" algn="ctr">
              <a:lnSpc>
                <a:spcPct val="1152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136" name="Google Shape;136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783306" y="-718701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749144" y="-713939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64937" y="-1013593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273852" y="4243637"/>
            <a:ext cx="440491" cy="41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078334" y="1825279"/>
            <a:ext cx="202656" cy="2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924759" y="3212609"/>
            <a:ext cx="105363" cy="11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168493" y="3327326"/>
            <a:ext cx="105363" cy="11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58728" y="465237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17907" y="3047253"/>
            <a:ext cx="490582" cy="51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813604" y="1770115"/>
            <a:ext cx="101328" cy="11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96018" y="418832"/>
            <a:ext cx="132835" cy="14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75124" y="2701830"/>
            <a:ext cx="2502319" cy="20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328174" y="2798462"/>
            <a:ext cx="2639011" cy="186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4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/>
          <p:nvPr/>
        </p:nvSpPr>
        <p:spPr>
          <a:xfrm>
            <a:off x="281250" y="299175"/>
            <a:ext cx="8082300" cy="19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Circuit Components</a:t>
            </a:r>
            <a:endParaRPr sz="39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96" name="Google Shape;296;p34"/>
          <p:cNvSpPr txBox="1"/>
          <p:nvPr/>
        </p:nvSpPr>
        <p:spPr>
          <a:xfrm>
            <a:off x="281250" y="1143325"/>
            <a:ext cx="6786900" cy="42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Resistor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23850" lvl="1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Small device that “steps on the hose” and slows down the flow of electrons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23850" lvl="1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Used to protect devices like LED lights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23850" lvl="1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Produces heat (this is how space heaters work)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0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Switch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23850" lvl="1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Turns the flow of electrons on or off (just like a lightswitch)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23850" lvl="1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Fun Fact: cell phones use more than 15 BILLION super tiny switches called transistors that turn on and off more than 5 BILLION times per second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97" name="Google Shape;297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/>
          <p:cNvPicPr preferRelativeResize="0"/>
          <p:nvPr/>
        </p:nvPicPr>
        <p:blipFill rotWithShape="1">
          <a:blip r:embed="rId8">
            <a:alphaModFix/>
          </a:blip>
          <a:srcRect b="4251" l="2063" r="55737" t="3718"/>
          <a:stretch/>
        </p:blipFill>
        <p:spPr>
          <a:xfrm>
            <a:off x="7318425" y="1294325"/>
            <a:ext cx="1315049" cy="1365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8425" y="3173900"/>
            <a:ext cx="1365025" cy="166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5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/>
          <p:nvPr/>
        </p:nvSpPr>
        <p:spPr>
          <a:xfrm>
            <a:off x="281250" y="299175"/>
            <a:ext cx="8082300" cy="19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Circuit Components</a:t>
            </a:r>
            <a:endParaRPr sz="39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08" name="Google Shape;308;p35"/>
          <p:cNvSpPr txBox="1"/>
          <p:nvPr/>
        </p:nvSpPr>
        <p:spPr>
          <a:xfrm>
            <a:off x="281250" y="1385800"/>
            <a:ext cx="6786900" cy="3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Wire/Conductor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23850" lvl="1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Wires are made of conductive metal (can carry electricity) that connect different parts of the circuit together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0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LED Bulb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23850" lvl="1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LEDs (Light Emitting Diodes) produces light when electrons get excited inside the bulb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23850" lvl="1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So many different colours can be made with LEDs and they use very little power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309" name="Google Shape;30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5"/>
          <p:cNvPicPr preferRelativeResize="0"/>
          <p:nvPr/>
        </p:nvPicPr>
        <p:blipFill rotWithShape="1">
          <a:blip r:embed="rId7">
            <a:alphaModFix/>
          </a:blip>
          <a:srcRect b="0" l="16899" r="16906" t="0"/>
          <a:stretch/>
        </p:blipFill>
        <p:spPr>
          <a:xfrm>
            <a:off x="7318425" y="3095125"/>
            <a:ext cx="1365026" cy="166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5"/>
          <p:cNvPicPr preferRelativeResize="0"/>
          <p:nvPr/>
        </p:nvPicPr>
        <p:blipFill rotWithShape="1">
          <a:blip r:embed="rId8">
            <a:alphaModFix/>
          </a:blip>
          <a:srcRect b="15434" l="0" r="0" t="25246"/>
          <a:stretch/>
        </p:blipFill>
        <p:spPr>
          <a:xfrm>
            <a:off x="6797975" y="1508500"/>
            <a:ext cx="2130924" cy="84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36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318" name="Google Shape;318;p36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319" name="Google Shape;319;p36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0" name="Google Shape;320;p36"/>
          <p:cNvSpPr/>
          <p:nvPr/>
        </p:nvSpPr>
        <p:spPr>
          <a:xfrm rot="5400000">
            <a:off x="1892547" y="-170496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6"/>
          <p:cNvSpPr txBox="1"/>
          <p:nvPr/>
        </p:nvSpPr>
        <p:spPr>
          <a:xfrm>
            <a:off x="963028" y="2284480"/>
            <a:ext cx="32865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ua"/>
              <a:buChar char="•"/>
            </a:pPr>
            <a:r>
              <a:rPr lang="en-GB" sz="1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Small computers with inputs and outputs</a:t>
            </a:r>
            <a:endParaRPr sz="16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159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ua"/>
              <a:buChar char="•"/>
            </a:pPr>
            <a:r>
              <a:rPr lang="en-GB" sz="1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You can program code onto them</a:t>
            </a:r>
            <a:endParaRPr sz="16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159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ua"/>
              <a:buChar char="•"/>
            </a:pPr>
            <a:r>
              <a:rPr lang="en-GB" sz="1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Used to make robots, self watering gardens, and even game consoles</a:t>
            </a:r>
            <a:endParaRPr sz="16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29" name="Google Shape;329;p36"/>
          <p:cNvSpPr txBox="1"/>
          <p:nvPr/>
        </p:nvSpPr>
        <p:spPr>
          <a:xfrm>
            <a:off x="733627" y="1392000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Arduinos</a:t>
            </a:r>
            <a:endParaRPr sz="700"/>
          </a:p>
        </p:txBody>
      </p:sp>
      <p:pic>
        <p:nvPicPr>
          <p:cNvPr id="330" name="Google Shape;330;p36"/>
          <p:cNvPicPr preferRelativeResize="0"/>
          <p:nvPr/>
        </p:nvPicPr>
        <p:blipFill rotWithShape="1">
          <a:blip r:embed="rId10">
            <a:alphaModFix/>
          </a:blip>
          <a:srcRect b="3857" l="0" r="0" t="3866"/>
          <a:stretch/>
        </p:blipFill>
        <p:spPr>
          <a:xfrm>
            <a:off x="4697551" y="1098375"/>
            <a:ext cx="4238500" cy="282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7"/>
          <p:cNvSpPr/>
          <p:nvPr/>
        </p:nvSpPr>
        <p:spPr>
          <a:xfrm rot="5400000">
            <a:off x="1892547" y="-170496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7"/>
          <p:cNvSpPr txBox="1"/>
          <p:nvPr/>
        </p:nvSpPr>
        <p:spPr>
          <a:xfrm>
            <a:off x="733627" y="1392000"/>
            <a:ext cx="3514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Activity Time</a:t>
            </a:r>
            <a:endParaRPr sz="1300"/>
          </a:p>
        </p:txBody>
      </p:sp>
      <p:pic>
        <p:nvPicPr>
          <p:cNvPr id="344" name="Google Shape;344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88724" y="1022350"/>
            <a:ext cx="2043699" cy="204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63775" y="2916051"/>
            <a:ext cx="1783625" cy="188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 rotWithShape="1">
          <a:blip r:embed="rId12">
            <a:alphaModFix/>
          </a:blip>
          <a:srcRect b="16839" l="0" r="0" t="0"/>
          <a:stretch/>
        </p:blipFill>
        <p:spPr>
          <a:xfrm>
            <a:off x="3432100" y="2916051"/>
            <a:ext cx="2517900" cy="137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38"/>
          <p:cNvGrpSpPr/>
          <p:nvPr/>
        </p:nvGrpSpPr>
        <p:grpSpPr>
          <a:xfrm>
            <a:off x="346750" y="1285875"/>
            <a:ext cx="4158708" cy="3406533"/>
            <a:chOff x="-3810" y="0"/>
            <a:chExt cx="5171879" cy="4259231"/>
          </a:xfrm>
        </p:grpSpPr>
        <p:sp>
          <p:nvSpPr>
            <p:cNvPr id="352" name="Google Shape;352;p38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353" name="Google Shape;353;p38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4" name="Google Shape;354;p38"/>
          <p:cNvSpPr/>
          <p:nvPr/>
        </p:nvSpPr>
        <p:spPr>
          <a:xfrm rot="5400000">
            <a:off x="1632472" y="-950671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 txBox="1"/>
          <p:nvPr/>
        </p:nvSpPr>
        <p:spPr>
          <a:xfrm>
            <a:off x="0" y="1538738"/>
            <a:ext cx="4158600" cy="31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2860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1) </a:t>
            </a: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Connect the 5V pin to the plus and the GND pin to the minus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2) Insert your switch into the breadboard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3) Insert a “10K” resistor near the switch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4) Use the white wire (green in photo) to connect the switch pin across from the resistor to pin 2 on the Arduino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473565" y="356662"/>
            <a:ext cx="35142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Step-by-step Instructions</a:t>
            </a:r>
            <a:endParaRPr sz="700"/>
          </a:p>
        </p:txBody>
      </p:sp>
      <p:pic>
        <p:nvPicPr>
          <p:cNvPr id="364" name="Google Shape;364;p38"/>
          <p:cNvPicPr preferRelativeResize="0"/>
          <p:nvPr/>
        </p:nvPicPr>
        <p:blipFill rotWithShape="1">
          <a:blip r:embed="rId10">
            <a:alphaModFix/>
          </a:blip>
          <a:srcRect b="4429" l="17159" r="4124" t="55559"/>
          <a:stretch/>
        </p:blipFill>
        <p:spPr>
          <a:xfrm>
            <a:off x="4167076" y="632825"/>
            <a:ext cx="2663775" cy="152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8"/>
          <p:cNvPicPr preferRelativeResize="0"/>
          <p:nvPr/>
        </p:nvPicPr>
        <p:blipFill rotWithShape="1">
          <a:blip r:embed="rId11">
            <a:alphaModFix/>
          </a:blip>
          <a:srcRect b="55358" l="3984" r="57405" t="11079"/>
          <a:stretch/>
        </p:blipFill>
        <p:spPr>
          <a:xfrm>
            <a:off x="4066700" y="2571751"/>
            <a:ext cx="2663775" cy="243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/>
          <p:cNvPicPr preferRelativeResize="0"/>
          <p:nvPr/>
        </p:nvPicPr>
        <p:blipFill rotWithShape="1">
          <a:blip r:embed="rId11">
            <a:alphaModFix/>
          </a:blip>
          <a:srcRect b="52382" l="0" r="79457" t="32628"/>
          <a:stretch/>
        </p:blipFill>
        <p:spPr>
          <a:xfrm>
            <a:off x="7079850" y="1388220"/>
            <a:ext cx="1983391" cy="152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8"/>
          <p:cNvPicPr preferRelativeResize="0"/>
          <p:nvPr/>
        </p:nvPicPr>
        <p:blipFill rotWithShape="1">
          <a:blip r:embed="rId11">
            <a:alphaModFix/>
          </a:blip>
          <a:srcRect b="3989" l="41178" r="39467" t="87970"/>
          <a:stretch/>
        </p:blipFill>
        <p:spPr>
          <a:xfrm>
            <a:off x="7079850" y="114688"/>
            <a:ext cx="1983400" cy="866961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8" name="Google Shape;368;p38"/>
          <p:cNvSpPr/>
          <p:nvPr/>
        </p:nvSpPr>
        <p:spPr>
          <a:xfrm>
            <a:off x="5021800" y="1842050"/>
            <a:ext cx="447000" cy="3135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9" name="Google Shape;369;p38"/>
          <p:cNvCxnSpPr>
            <a:stCxn id="368" idx="6"/>
            <a:endCxn id="367" idx="2"/>
          </p:cNvCxnSpPr>
          <p:nvPr/>
        </p:nvCxnSpPr>
        <p:spPr>
          <a:xfrm flipH="1" rot="10800000">
            <a:off x="5468800" y="981500"/>
            <a:ext cx="2602800" cy="1017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0" name="Google Shape;370;p38"/>
          <p:cNvSpPr txBox="1"/>
          <p:nvPr/>
        </p:nvSpPr>
        <p:spPr>
          <a:xfrm>
            <a:off x="6730475" y="2910950"/>
            <a:ext cx="552000" cy="400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</a:rPr>
              <a:t>10K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371" name="Google Shape;371;p38"/>
          <p:cNvCxnSpPr>
            <a:stCxn id="370" idx="1"/>
          </p:cNvCxnSpPr>
          <p:nvPr/>
        </p:nvCxnSpPr>
        <p:spPr>
          <a:xfrm flipH="1">
            <a:off x="6125975" y="3111050"/>
            <a:ext cx="604500" cy="851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72" name="Google Shape;372;p38"/>
          <p:cNvPicPr preferRelativeResize="0"/>
          <p:nvPr/>
        </p:nvPicPr>
        <p:blipFill rotWithShape="1">
          <a:blip r:embed="rId11">
            <a:alphaModFix/>
          </a:blip>
          <a:srcRect b="32241" l="60384" r="27305" t="54457"/>
          <a:stretch/>
        </p:blipFill>
        <p:spPr>
          <a:xfrm>
            <a:off x="7372663" y="3317525"/>
            <a:ext cx="1397775" cy="15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8"/>
          <p:cNvSpPr/>
          <p:nvPr/>
        </p:nvSpPr>
        <p:spPr>
          <a:xfrm>
            <a:off x="5477450" y="2553825"/>
            <a:ext cx="333000" cy="1803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8"/>
          <p:cNvSpPr txBox="1"/>
          <p:nvPr/>
        </p:nvSpPr>
        <p:spPr>
          <a:xfrm>
            <a:off x="4296825" y="169325"/>
            <a:ext cx="275100" cy="3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9"/>
          <p:cNvSpPr/>
          <p:nvPr/>
        </p:nvSpPr>
        <p:spPr>
          <a:xfrm rot="5400000">
            <a:off x="1728334" y="-341084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9"/>
          <p:cNvSpPr txBox="1"/>
          <p:nvPr>
            <p:ph idx="1" type="body"/>
          </p:nvPr>
        </p:nvSpPr>
        <p:spPr>
          <a:xfrm>
            <a:off x="431113" y="1982050"/>
            <a:ext cx="379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5) Connect the bottom left pin of the switch to positive (beside red line)</a:t>
            </a:r>
            <a:endParaRPr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6) Connect the other end of the resistor to the negative (beside blue line)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1" name="Google Shape;381;p39"/>
          <p:cNvPicPr preferRelativeResize="0"/>
          <p:nvPr/>
        </p:nvPicPr>
        <p:blipFill rotWithShape="1">
          <a:blip r:embed="rId3">
            <a:alphaModFix/>
          </a:blip>
          <a:srcRect b="55358" l="3984" r="57405" t="11079"/>
          <a:stretch/>
        </p:blipFill>
        <p:spPr>
          <a:xfrm>
            <a:off x="5098200" y="1113612"/>
            <a:ext cx="3277126" cy="291627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9"/>
          <p:cNvSpPr/>
          <p:nvPr/>
        </p:nvSpPr>
        <p:spPr>
          <a:xfrm>
            <a:off x="7822700" y="2837840"/>
            <a:ext cx="364800" cy="1196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9"/>
          <p:cNvSpPr/>
          <p:nvPr/>
        </p:nvSpPr>
        <p:spPr>
          <a:xfrm>
            <a:off x="6452153" y="2410609"/>
            <a:ext cx="409800" cy="13950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9"/>
          <p:cNvSpPr txBox="1"/>
          <p:nvPr/>
        </p:nvSpPr>
        <p:spPr>
          <a:xfrm>
            <a:off x="625965" y="966262"/>
            <a:ext cx="35142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Step-by-step Instructions</a:t>
            </a:r>
            <a:endParaRPr sz="700"/>
          </a:p>
        </p:txBody>
      </p:sp>
      <p:pic>
        <p:nvPicPr>
          <p:cNvPr id="385" name="Google Shape;38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376937">
            <a:off x="-654997" y="4065139"/>
            <a:ext cx="2236476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6851" y="-680517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22688" y="-685280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281514">
            <a:off x="7858601" y="4620616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8">
            <a:off x="7962431" y="3827366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89607" y="4581835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751097" y="4481117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76937">
            <a:off x="-654997" y="4065139"/>
            <a:ext cx="2236476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6851" y="-680517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2688" y="-685280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9281514">
            <a:off x="7858601" y="4620616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799898">
            <a:off x="7962431" y="3827366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89607" y="4581835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51097" y="4481117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0"/>
          <p:cNvPicPr preferRelativeResize="0"/>
          <p:nvPr/>
        </p:nvPicPr>
        <p:blipFill rotWithShape="1">
          <a:blip r:embed="rId12">
            <a:alphaModFix/>
          </a:blip>
          <a:srcRect b="0" l="5105" r="0" t="2477"/>
          <a:stretch/>
        </p:blipFill>
        <p:spPr>
          <a:xfrm>
            <a:off x="4173575" y="212250"/>
            <a:ext cx="2998400" cy="4719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0"/>
          <p:cNvSpPr/>
          <p:nvPr/>
        </p:nvSpPr>
        <p:spPr>
          <a:xfrm rot="5400000">
            <a:off x="1577017" y="-234259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0"/>
          <p:cNvSpPr txBox="1"/>
          <p:nvPr/>
        </p:nvSpPr>
        <p:spPr>
          <a:xfrm>
            <a:off x="439040" y="1073087"/>
            <a:ext cx="35142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What it Should Look Like So Far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76937">
            <a:off x="-654997" y="4065139"/>
            <a:ext cx="2236476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1651" y="-1061517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7488" y="-1066280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9281514">
            <a:off x="7858601" y="4620616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799898">
            <a:off x="7962431" y="3827366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89607" y="4581835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51097" y="4481117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1"/>
          <p:cNvSpPr txBox="1"/>
          <p:nvPr>
            <p:ph idx="1" type="body"/>
          </p:nvPr>
        </p:nvSpPr>
        <p:spPr>
          <a:xfrm>
            <a:off x="356500" y="1425400"/>
            <a:ext cx="4601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7) </a:t>
            </a: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Insert the LED (any colour) as shown with the LONG leg on the RIGHT side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8) Insert the “220Ω” resistor, with one end connected to the SHORT leg of the LED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9) Connect the other end of the resistor to the negative (beside blue line)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10) Connect pin 13 to the LONG leg (RIGHT side) of the LED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7" name="Google Shape;427;p41"/>
          <p:cNvSpPr/>
          <p:nvPr/>
        </p:nvSpPr>
        <p:spPr>
          <a:xfrm rot="5400000">
            <a:off x="1956934" y="-1026884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1"/>
          <p:cNvSpPr txBox="1"/>
          <p:nvPr/>
        </p:nvSpPr>
        <p:spPr>
          <a:xfrm>
            <a:off x="854565" y="280462"/>
            <a:ext cx="35142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Step-by-step Instructions</a:t>
            </a:r>
            <a:endParaRPr sz="700"/>
          </a:p>
        </p:txBody>
      </p:sp>
      <p:pic>
        <p:nvPicPr>
          <p:cNvPr id="429" name="Google Shape;429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200" y="457200"/>
            <a:ext cx="820226" cy="8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1"/>
          <p:cNvPicPr preferRelativeResize="0"/>
          <p:nvPr/>
        </p:nvPicPr>
        <p:blipFill rotWithShape="1">
          <a:blip r:embed="rId13">
            <a:alphaModFix/>
          </a:blip>
          <a:srcRect b="6768" l="0" r="0" t="0"/>
          <a:stretch/>
        </p:blipFill>
        <p:spPr>
          <a:xfrm>
            <a:off x="5132400" y="339625"/>
            <a:ext cx="1752525" cy="314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1"/>
          <p:cNvSpPr txBox="1"/>
          <p:nvPr/>
        </p:nvSpPr>
        <p:spPr>
          <a:xfrm>
            <a:off x="4508500" y="1463100"/>
            <a:ext cx="624600" cy="400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</a:rPr>
              <a:t>220Ω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432" name="Google Shape;432;p41"/>
          <p:cNvCxnSpPr>
            <a:stCxn id="431" idx="3"/>
          </p:cNvCxnSpPr>
          <p:nvPr/>
        </p:nvCxnSpPr>
        <p:spPr>
          <a:xfrm flipH="1" rot="10800000">
            <a:off x="5133100" y="1381800"/>
            <a:ext cx="597000" cy="281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3" name="Google Shape;433;p41"/>
          <p:cNvSpPr txBox="1"/>
          <p:nvPr/>
        </p:nvSpPr>
        <p:spPr>
          <a:xfrm>
            <a:off x="8054002" y="3404775"/>
            <a:ext cx="820200" cy="400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</a:rPr>
              <a:t>LONG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434" name="Google Shape;434;p41"/>
          <p:cNvCxnSpPr/>
          <p:nvPr/>
        </p:nvCxnSpPr>
        <p:spPr>
          <a:xfrm rot="10800000">
            <a:off x="8501777" y="2867500"/>
            <a:ext cx="24600" cy="532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5" name="Google Shape;435;p41"/>
          <p:cNvCxnSpPr/>
          <p:nvPr/>
        </p:nvCxnSpPr>
        <p:spPr>
          <a:xfrm flipH="1" rot="5400000">
            <a:off x="6165325" y="1360500"/>
            <a:ext cx="2212200" cy="1846200"/>
          </a:xfrm>
          <a:prstGeom prst="curvedConnector3">
            <a:avLst>
              <a:gd fmla="val 89723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6" name="Google Shape;436;p41"/>
          <p:cNvPicPr preferRelativeResize="0"/>
          <p:nvPr/>
        </p:nvPicPr>
        <p:blipFill rotWithShape="1">
          <a:blip r:embed="rId14">
            <a:alphaModFix/>
          </a:blip>
          <a:srcRect b="0" l="0" r="0" t="23200"/>
          <a:stretch/>
        </p:blipFill>
        <p:spPr>
          <a:xfrm>
            <a:off x="5882671" y="3313266"/>
            <a:ext cx="1752538" cy="1035777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41"/>
          <p:cNvSpPr/>
          <p:nvPr/>
        </p:nvSpPr>
        <p:spPr>
          <a:xfrm>
            <a:off x="5221081" y="1636450"/>
            <a:ext cx="356700" cy="16767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41"/>
          <p:cNvSpPr/>
          <p:nvPr/>
        </p:nvSpPr>
        <p:spPr>
          <a:xfrm rot="-601155">
            <a:off x="6349750" y="1194338"/>
            <a:ext cx="441432" cy="2806443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9" name="Google Shape;439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 rot="-2807706">
            <a:off x="7461079" y="742261"/>
            <a:ext cx="1876200" cy="1879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2"/>
          <p:cNvSpPr txBox="1"/>
          <p:nvPr>
            <p:ph type="title"/>
          </p:nvPr>
        </p:nvSpPr>
        <p:spPr>
          <a:xfrm>
            <a:off x="1713225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code.makewitharduino.com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76937">
            <a:off x="-654997" y="4065139"/>
            <a:ext cx="2236476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6851" y="-680517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2688" y="-685280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9281514">
            <a:off x="7858601" y="4620616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799898">
            <a:off x="7962431" y="3827366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89607" y="4581835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51097" y="4481117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3"/>
          <p:cNvSpPr/>
          <p:nvPr/>
        </p:nvSpPr>
        <p:spPr>
          <a:xfrm rot="5400000">
            <a:off x="1577017" y="-234259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3"/>
          <p:cNvSpPr txBox="1"/>
          <p:nvPr/>
        </p:nvSpPr>
        <p:spPr>
          <a:xfrm>
            <a:off x="439040" y="10730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Full Schematic</a:t>
            </a:r>
            <a:endParaRPr sz="700"/>
          </a:p>
        </p:txBody>
      </p:sp>
      <p:pic>
        <p:nvPicPr>
          <p:cNvPr id="461" name="Google Shape;461;p4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51300" y="90600"/>
            <a:ext cx="4618026" cy="49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/>
          <p:nvPr/>
        </p:nvSpPr>
        <p:spPr>
          <a:xfrm rot="5400000">
            <a:off x="-704424" y="388109"/>
            <a:ext cx="5226013" cy="4443988"/>
          </a:xfrm>
          <a:custGeom>
            <a:rect b="b" l="l" r="r" t="t"/>
            <a:pathLst>
              <a:path extrusionOk="0" h="5828181" w="6853788">
                <a:moveTo>
                  <a:pt x="6849978" y="5065463"/>
                </a:moveTo>
                <a:cubicBezTo>
                  <a:pt x="6849978" y="4796217"/>
                  <a:pt x="6853788" y="4522408"/>
                  <a:pt x="6847438" y="4253163"/>
                </a:cubicBezTo>
                <a:cubicBezTo>
                  <a:pt x="6839818" y="4075187"/>
                  <a:pt x="6828388" y="565868"/>
                  <a:pt x="6828388" y="387893"/>
                </a:cubicBezTo>
                <a:cubicBezTo>
                  <a:pt x="6825848" y="264678"/>
                  <a:pt x="6824578" y="136901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3012"/>
                  <a:pt x="10160" y="177972"/>
                  <a:pt x="8890" y="278369"/>
                </a:cubicBezTo>
                <a:cubicBezTo>
                  <a:pt x="7620" y="337694"/>
                  <a:pt x="8890" y="401583"/>
                  <a:pt x="7620" y="460908"/>
                </a:cubicBezTo>
                <a:cubicBezTo>
                  <a:pt x="0" y="762098"/>
                  <a:pt x="5080" y="4490464"/>
                  <a:pt x="7620" y="4796217"/>
                </a:cubicBezTo>
                <a:cubicBezTo>
                  <a:pt x="6350" y="5038082"/>
                  <a:pt x="11430" y="5275383"/>
                  <a:pt x="11430" y="5517247"/>
                </a:cubicBezTo>
                <a:cubicBezTo>
                  <a:pt x="11430" y="5631335"/>
                  <a:pt x="15240" y="5749985"/>
                  <a:pt x="7620" y="5797701"/>
                </a:cubicBezTo>
                <a:cubicBezTo>
                  <a:pt x="5080" y="5806591"/>
                  <a:pt x="10160" y="5812941"/>
                  <a:pt x="19050" y="5814211"/>
                </a:cubicBezTo>
                <a:cubicBezTo>
                  <a:pt x="29210" y="5815481"/>
                  <a:pt x="38100" y="5815481"/>
                  <a:pt x="48260" y="5815481"/>
                </a:cubicBezTo>
                <a:cubicBezTo>
                  <a:pt x="202949" y="5816751"/>
                  <a:pt x="374644" y="5816751"/>
                  <a:pt x="551705" y="5818021"/>
                </a:cubicBezTo>
                <a:cubicBezTo>
                  <a:pt x="648284" y="5819291"/>
                  <a:pt x="744862" y="5820561"/>
                  <a:pt x="836075" y="5821831"/>
                </a:cubicBezTo>
                <a:cubicBezTo>
                  <a:pt x="997040" y="5823101"/>
                  <a:pt x="1152638" y="5823101"/>
                  <a:pt x="1313603" y="5824371"/>
                </a:cubicBezTo>
                <a:cubicBezTo>
                  <a:pt x="1377988" y="5824371"/>
                  <a:pt x="1437009" y="5824371"/>
                  <a:pt x="1501394" y="5823101"/>
                </a:cubicBezTo>
                <a:cubicBezTo>
                  <a:pt x="1528222" y="5823101"/>
                  <a:pt x="1560415" y="5821831"/>
                  <a:pt x="1587242" y="5821831"/>
                </a:cubicBezTo>
                <a:cubicBezTo>
                  <a:pt x="1694551" y="5823101"/>
                  <a:pt x="3840742" y="5814211"/>
                  <a:pt x="3948051" y="5815481"/>
                </a:cubicBezTo>
                <a:cubicBezTo>
                  <a:pt x="4098284" y="5816751"/>
                  <a:pt x="4511426" y="5816751"/>
                  <a:pt x="4661659" y="5816751"/>
                </a:cubicBezTo>
                <a:cubicBezTo>
                  <a:pt x="4720679" y="5816751"/>
                  <a:pt x="4774334" y="5815481"/>
                  <a:pt x="4833355" y="5815481"/>
                </a:cubicBezTo>
                <a:cubicBezTo>
                  <a:pt x="4929933" y="5816751"/>
                  <a:pt x="5026512" y="5818021"/>
                  <a:pt x="5123090" y="5819291"/>
                </a:cubicBezTo>
                <a:cubicBezTo>
                  <a:pt x="5332344" y="5821831"/>
                  <a:pt x="5536232" y="5819291"/>
                  <a:pt x="5745486" y="5823101"/>
                </a:cubicBezTo>
                <a:cubicBezTo>
                  <a:pt x="6094241" y="5828181"/>
                  <a:pt x="6448363" y="5821831"/>
                  <a:pt x="6790288" y="5826911"/>
                </a:cubicBezTo>
                <a:cubicBezTo>
                  <a:pt x="6810608" y="5828181"/>
                  <a:pt x="6830928" y="5826911"/>
                  <a:pt x="6853788" y="5826911"/>
                </a:cubicBezTo>
                <a:cubicBezTo>
                  <a:pt x="6853788" y="5802781"/>
                  <a:pt x="6853788" y="5790081"/>
                  <a:pt x="6853788" y="5754549"/>
                </a:cubicBezTo>
                <a:cubicBezTo>
                  <a:pt x="6852518" y="5521811"/>
                  <a:pt x="6849978" y="5302764"/>
                  <a:pt x="6849978" y="5065463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" name="Google Shape;154;p26"/>
          <p:cNvGrpSpPr/>
          <p:nvPr/>
        </p:nvGrpSpPr>
        <p:grpSpPr>
          <a:xfrm>
            <a:off x="514350" y="802922"/>
            <a:ext cx="3114900" cy="1665822"/>
            <a:chOff x="0" y="0"/>
            <a:chExt cx="8306400" cy="4442193"/>
          </a:xfrm>
        </p:grpSpPr>
        <p:pic>
          <p:nvPicPr>
            <p:cNvPr id="155" name="Google Shape;155;p26"/>
            <p:cNvPicPr preferRelativeResize="0"/>
            <p:nvPr/>
          </p:nvPicPr>
          <p:blipFill rotWithShape="1">
            <a:blip r:embed="rId3">
              <a:alphaModFix/>
            </a:blip>
            <a:srcRect b="0" l="0" r="0" t="51616"/>
            <a:stretch/>
          </p:blipFill>
          <p:spPr>
            <a:xfrm>
              <a:off x="0" y="0"/>
              <a:ext cx="3092719" cy="13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26"/>
            <p:cNvSpPr txBox="1"/>
            <p:nvPr/>
          </p:nvSpPr>
          <p:spPr>
            <a:xfrm>
              <a:off x="0" y="448893"/>
              <a:ext cx="8306400" cy="39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6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47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AGENDA FOR TODAY</a:t>
              </a:r>
              <a:endParaRPr sz="700"/>
            </a:p>
          </p:txBody>
        </p:sp>
      </p:grpSp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281514">
            <a:off x="8134328" y="4361601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3425" y="-932055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8452110" y="700584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7658">
            <a:off x="8347963" y="953400"/>
            <a:ext cx="109956" cy="11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225" y="2785609"/>
            <a:ext cx="2306238" cy="205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1248" y="176161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41246" y="1166903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41249" y="235632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41243" y="295103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41255" y="3545742"/>
            <a:ext cx="645900" cy="6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6"/>
          <p:cNvSpPr txBox="1"/>
          <p:nvPr/>
        </p:nvSpPr>
        <p:spPr>
          <a:xfrm>
            <a:off x="5093025" y="127430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About Robogals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5093025" y="1869013"/>
            <a:ext cx="3555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Introduction to Coding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5093025" y="2463725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Electronics Safety Debrief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5093025" y="3058438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Activity Instructions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5093025" y="365315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Testing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11284D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4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4"/>
          <p:cNvSpPr txBox="1"/>
          <p:nvPr/>
        </p:nvSpPr>
        <p:spPr>
          <a:xfrm>
            <a:off x="281250" y="299175"/>
            <a:ext cx="8082300" cy="19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Today’s Code</a:t>
            </a:r>
            <a:endParaRPr sz="39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69" name="Google Shape;469;p44"/>
          <p:cNvSpPr txBox="1"/>
          <p:nvPr/>
        </p:nvSpPr>
        <p:spPr>
          <a:xfrm>
            <a:off x="350425" y="1167150"/>
            <a:ext cx="6786900" cy="41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void setup() {</a:t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pinMode(**input pin number**, INPUT);</a:t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pinMode(**output pin number**, OUTPUT);</a:t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}</a:t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Pick these numbers once you analyze the circuit</a:t>
            </a:r>
            <a:endParaRPr sz="21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Hint: the pin connected to the LED will be the output</a:t>
            </a:r>
            <a:endParaRPr sz="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470" name="Google Shape;47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ding Cartoon Images - Free Download on Freepik" id="472" name="Google Shape;47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0075" y="788125"/>
            <a:ext cx="3203924" cy="27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5"/>
          <p:cNvSpPr/>
          <p:nvPr/>
        </p:nvSpPr>
        <p:spPr>
          <a:xfrm rot="5400000">
            <a:off x="1540809" y="-417184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8" name="Google Shape;47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5"/>
          <p:cNvSpPr txBox="1"/>
          <p:nvPr/>
        </p:nvSpPr>
        <p:spPr>
          <a:xfrm>
            <a:off x="381890" y="1239050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Coding Basics</a:t>
            </a:r>
            <a:endParaRPr sz="700"/>
          </a:p>
        </p:txBody>
      </p:sp>
      <p:pic>
        <p:nvPicPr>
          <p:cNvPr id="486" name="Google Shape;486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63825" y="345875"/>
            <a:ext cx="2859835" cy="160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52638" y="2381699"/>
            <a:ext cx="3321651" cy="221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6950" y="2477626"/>
            <a:ext cx="1996000" cy="170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46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6"/>
          <p:cNvSpPr txBox="1"/>
          <p:nvPr/>
        </p:nvSpPr>
        <p:spPr>
          <a:xfrm>
            <a:off x="281250" y="299175"/>
            <a:ext cx="8082300" cy="19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Coding Fundamentals</a:t>
            </a:r>
            <a:endParaRPr sz="39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" name="Google Shape;496;p46"/>
          <p:cNvSpPr txBox="1"/>
          <p:nvPr/>
        </p:nvSpPr>
        <p:spPr>
          <a:xfrm>
            <a:off x="136775" y="1220275"/>
            <a:ext cx="6786900" cy="45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Loop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23850" lvl="1" marL="9144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Will do something forever, or until you tell the computer to stop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If/Elseif/Else Statements</a:t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Will do something IF something happens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Will do something ELSE IF something happens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Will do something ELSE when nothing happens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Void Setup and Void Loop (Arduinos)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Sets your variables (e.g. x = 1 or in our case Pin 2 = An Input Pin)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Read and Set Commands (Arduinos)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Read the input from a digital pin (HIGH or LOW which is ON or OFF)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Set the output to a digital pin (HIGH or LOW)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497" name="Google Shape;49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3900" y="1443900"/>
            <a:ext cx="1990200" cy="1396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ding Cartoon Images - Free Download on Freepik" id="500" name="Google Shape;500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50650" y="2917675"/>
            <a:ext cx="1706150" cy="170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47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7"/>
          <p:cNvSpPr txBox="1"/>
          <p:nvPr/>
        </p:nvSpPr>
        <p:spPr>
          <a:xfrm>
            <a:off x="281250" y="299175"/>
            <a:ext cx="8082300" cy="19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Today’s Code</a:t>
            </a:r>
            <a:endParaRPr sz="39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08" name="Google Shape;508;p47"/>
          <p:cNvSpPr txBox="1"/>
          <p:nvPr/>
        </p:nvSpPr>
        <p:spPr>
          <a:xfrm>
            <a:off x="350425" y="1167150"/>
            <a:ext cx="5423100" cy="26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code will read as:</a:t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digital pin #____ detects voltage (high), allow voltage to leave pin #____. Otherwise, set turn digital pin #____ off.</a:t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See if you can convert this to block code.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509" name="Google Shape;509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ding Cartoon Images - Free Download on Freepik" id="511" name="Google Shape;51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40075" y="788125"/>
            <a:ext cx="3203924" cy="27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48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8729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8"/>
          <p:cNvSpPr txBox="1"/>
          <p:nvPr/>
        </p:nvSpPr>
        <p:spPr>
          <a:xfrm>
            <a:off x="281250" y="299175"/>
            <a:ext cx="8082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Where to Find The Blocks We Need</a:t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519" name="Google Shape;519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1" name="Google Shape;521;p48"/>
          <p:cNvGraphicFramePr/>
          <p:nvPr/>
        </p:nvGraphicFramePr>
        <p:xfrm>
          <a:off x="952500" y="1064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{D7F7893A-7E01-4CE1-872D-B18F4FC07BEC}</a:tableStyleId>
              </a:tblPr>
              <a:tblGrid>
                <a:gridCol w="1341300"/>
                <a:gridCol w="6069750"/>
              </a:tblGrid>
              <a:tr h="655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lt1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Location</a:t>
                      </a:r>
                      <a:endParaRPr b="1">
                        <a:solidFill>
                          <a:schemeClr val="lt1"/>
                        </a:solidFill>
                        <a:latin typeface="Jua"/>
                        <a:ea typeface="Jua"/>
                        <a:cs typeface="Jua"/>
                        <a:sym typeface="Ju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solidFill>
                            <a:schemeClr val="lt1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Blocks</a:t>
                      </a:r>
                      <a:endParaRPr b="1">
                        <a:solidFill>
                          <a:schemeClr val="lt1"/>
                        </a:solidFill>
                        <a:latin typeface="Jua"/>
                        <a:ea typeface="Jua"/>
                        <a:cs typeface="Jua"/>
                        <a:sym typeface="Jua"/>
                      </a:endParaRPr>
                    </a:p>
                  </a:txBody>
                  <a:tcPr marT="91425" marB="91425" marR="91425" marL="91425"/>
                </a:tc>
              </a:tr>
              <a:tr h="2307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1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Logic</a:t>
                      </a:r>
                      <a:endParaRPr>
                        <a:solidFill>
                          <a:schemeClr val="lt1"/>
                        </a:solidFill>
                        <a:latin typeface="Jua"/>
                        <a:ea typeface="Jua"/>
                        <a:cs typeface="Jua"/>
                        <a:sym typeface="Ju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Jua"/>
                        <a:ea typeface="Jua"/>
                        <a:cs typeface="Jua"/>
                        <a:sym typeface="Jua"/>
                      </a:endParaRPr>
                    </a:p>
                  </a:txBody>
                  <a:tcPr marT="91425" marB="91425" marR="91425" marL="91425"/>
                </a:tc>
              </a:tr>
              <a:tr h="980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lt1"/>
                          </a:solidFill>
                          <a:latin typeface="Jua"/>
                          <a:ea typeface="Jua"/>
                          <a:cs typeface="Jua"/>
                          <a:sym typeface="Jua"/>
                        </a:rPr>
                        <a:t>Input/Output</a:t>
                      </a:r>
                      <a:endParaRPr>
                        <a:solidFill>
                          <a:schemeClr val="lt1"/>
                        </a:solidFill>
                        <a:latin typeface="Jua"/>
                        <a:ea typeface="Jua"/>
                        <a:cs typeface="Jua"/>
                        <a:sym typeface="Ju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Jua"/>
                        <a:ea typeface="Jua"/>
                        <a:cs typeface="Jua"/>
                        <a:sym typeface="Ju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522" name="Google Shape;522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6150" y="1834675"/>
            <a:ext cx="1778100" cy="20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5300" y="2266950"/>
            <a:ext cx="14954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13225" y="4075369"/>
            <a:ext cx="208597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69538" y="4099444"/>
            <a:ext cx="317182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34450" y="4581344"/>
            <a:ext cx="1009650" cy="39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6851" y="-680517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2688" y="-685280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376937">
            <a:off x="-654997" y="4065139"/>
            <a:ext cx="2236476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955626">
            <a:off x="1113857" y="3102109"/>
            <a:ext cx="164531" cy="17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955675">
            <a:off x="1270325" y="2979424"/>
            <a:ext cx="82268" cy="8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9281514">
            <a:off x="7858601" y="4620616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799898">
            <a:off x="7962431" y="3827366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89607" y="4581835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1097" y="4481117"/>
            <a:ext cx="90216" cy="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2" name="Google Shape;542;p49"/>
          <p:cNvGrpSpPr/>
          <p:nvPr/>
        </p:nvGrpSpPr>
        <p:grpSpPr>
          <a:xfrm>
            <a:off x="1109621" y="1621124"/>
            <a:ext cx="6924713" cy="985525"/>
            <a:chOff x="0" y="-371475"/>
            <a:chExt cx="18465900" cy="2628066"/>
          </a:xfrm>
        </p:grpSpPr>
        <p:sp>
          <p:nvSpPr>
            <p:cNvPr id="543" name="Google Shape;543;p49"/>
            <p:cNvSpPr txBox="1"/>
            <p:nvPr/>
          </p:nvSpPr>
          <p:spPr>
            <a:xfrm>
              <a:off x="0" y="-371475"/>
              <a:ext cx="184659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40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THANK YOU</a:t>
              </a:r>
              <a:r>
                <a:rPr b="0" i="0" lang="en-GB" sz="44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!</a:t>
              </a:r>
              <a:endParaRPr sz="700"/>
            </a:p>
          </p:txBody>
        </p:sp>
        <p:pic>
          <p:nvPicPr>
            <p:cNvPr id="544" name="Google Shape;544;p49"/>
            <p:cNvPicPr preferRelativeResize="0"/>
            <p:nvPr/>
          </p:nvPicPr>
          <p:blipFill rotWithShape="1">
            <a:blip r:embed="rId13">
              <a:alphaModFix/>
            </a:blip>
            <a:srcRect b="0" l="0" r="0" t="51616"/>
            <a:stretch/>
          </p:blipFill>
          <p:spPr>
            <a:xfrm>
              <a:off x="6698186" y="2035833"/>
              <a:ext cx="5069650" cy="2207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5" name="Google Shape;545;p4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600080" y="2847681"/>
            <a:ext cx="1828206" cy="1930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6851" y="-680517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2688" y="-685280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7010" y="141460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376937">
            <a:off x="-654997" y="4065139"/>
            <a:ext cx="2236476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955626">
            <a:off x="1113857" y="3102109"/>
            <a:ext cx="164531" cy="17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955675">
            <a:off x="1270325" y="2979424"/>
            <a:ext cx="82268" cy="8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9281514">
            <a:off x="7858601" y="4620616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799898">
            <a:off x="7962431" y="3827366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89607" y="4581835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1097" y="4481117"/>
            <a:ext cx="90216" cy="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50"/>
          <p:cNvGrpSpPr/>
          <p:nvPr/>
        </p:nvGrpSpPr>
        <p:grpSpPr>
          <a:xfrm>
            <a:off x="599273" y="650525"/>
            <a:ext cx="3922650" cy="736924"/>
            <a:chOff x="5954273" y="-1130939"/>
            <a:chExt cx="10460400" cy="1965130"/>
          </a:xfrm>
        </p:grpSpPr>
        <p:sp>
          <p:nvSpPr>
            <p:cNvPr id="562" name="Google Shape;562;p50"/>
            <p:cNvSpPr txBox="1"/>
            <p:nvPr/>
          </p:nvSpPr>
          <p:spPr>
            <a:xfrm>
              <a:off x="5954273" y="-1130939"/>
              <a:ext cx="104604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40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Done Early?</a:t>
              </a:r>
              <a:endParaRPr sz="700"/>
            </a:p>
          </p:txBody>
        </p:sp>
        <p:pic>
          <p:nvPicPr>
            <p:cNvPr id="563" name="Google Shape;563;p50"/>
            <p:cNvPicPr preferRelativeResize="0"/>
            <p:nvPr/>
          </p:nvPicPr>
          <p:blipFill rotWithShape="1">
            <a:blip r:embed="rId13">
              <a:alphaModFix/>
            </a:blip>
            <a:srcRect b="0" l="0" r="0" t="51616"/>
            <a:stretch/>
          </p:blipFill>
          <p:spPr>
            <a:xfrm>
              <a:off x="6291786" y="613433"/>
              <a:ext cx="5069650" cy="2207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4" name="Google Shape;564;p50"/>
          <p:cNvSpPr txBox="1"/>
          <p:nvPr/>
        </p:nvSpPr>
        <p:spPr>
          <a:xfrm>
            <a:off x="535225" y="1530000"/>
            <a:ext cx="4602300" cy="28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Jua"/>
              <a:buChar char="-"/>
            </a:pPr>
            <a:r>
              <a:rPr lang="en-GB" sz="2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If you have mastered the button activity, we can move onto a more advanced dimming activity</a:t>
            </a:r>
            <a:endParaRPr sz="2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200"/>
              </a:spcAft>
              <a:buClr>
                <a:schemeClr val="lt1"/>
              </a:buClr>
              <a:buSzPts val="2000"/>
              <a:buFont typeface="Jua"/>
              <a:buChar char="-"/>
            </a:pPr>
            <a:r>
              <a:rPr lang="en-GB" sz="2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This activity will use ANALOG (dim, medium, and bright) outputs instead of DIGITAL (ON/OFF) outputs</a:t>
            </a:r>
            <a:endParaRPr sz="2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565" name="Google Shape;565;p5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172498" y="2083385"/>
            <a:ext cx="1684355" cy="1881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6851" y="-680517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2688" y="-685280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7010" y="141460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376937">
            <a:off x="-654997" y="4065139"/>
            <a:ext cx="2236476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955626">
            <a:off x="1113857" y="3102109"/>
            <a:ext cx="164531" cy="17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955675">
            <a:off x="1270325" y="2979424"/>
            <a:ext cx="82268" cy="8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9281514">
            <a:off x="7858601" y="4620616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799898">
            <a:off x="7962431" y="3827366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89607" y="4581835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1097" y="4481117"/>
            <a:ext cx="90216" cy="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51"/>
          <p:cNvGrpSpPr/>
          <p:nvPr/>
        </p:nvGrpSpPr>
        <p:grpSpPr>
          <a:xfrm>
            <a:off x="599275" y="650525"/>
            <a:ext cx="5018963" cy="736924"/>
            <a:chOff x="5954279" y="-1130939"/>
            <a:chExt cx="13383900" cy="1965130"/>
          </a:xfrm>
        </p:grpSpPr>
        <p:sp>
          <p:nvSpPr>
            <p:cNvPr id="582" name="Google Shape;582;p51"/>
            <p:cNvSpPr txBox="1"/>
            <p:nvPr/>
          </p:nvSpPr>
          <p:spPr>
            <a:xfrm>
              <a:off x="5954279" y="-1130939"/>
              <a:ext cx="133839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40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Analog with Arduino</a:t>
              </a:r>
              <a:endParaRPr sz="700"/>
            </a:p>
          </p:txBody>
        </p:sp>
        <p:pic>
          <p:nvPicPr>
            <p:cNvPr id="583" name="Google Shape;583;p51"/>
            <p:cNvPicPr preferRelativeResize="0"/>
            <p:nvPr/>
          </p:nvPicPr>
          <p:blipFill rotWithShape="1">
            <a:blip r:embed="rId13">
              <a:alphaModFix/>
            </a:blip>
            <a:srcRect b="0" l="0" r="0" t="51616"/>
            <a:stretch/>
          </p:blipFill>
          <p:spPr>
            <a:xfrm>
              <a:off x="6291786" y="613433"/>
              <a:ext cx="5069650" cy="2207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4" name="Google Shape;584;p5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013101" y="3710228"/>
            <a:ext cx="1357256" cy="14332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1"/>
          <p:cNvSpPr txBox="1"/>
          <p:nvPr>
            <p:ph idx="4294967295" type="body"/>
          </p:nvPr>
        </p:nvSpPr>
        <p:spPr>
          <a:xfrm>
            <a:off x="311700" y="1577800"/>
            <a:ext cx="8272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ua"/>
              <a:buChar char="-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Since analog can be more than just on and off, it needs two instructions instead of just 1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ua"/>
              <a:buChar char="-"/>
            </a:pPr>
            <a:r>
              <a:rPr lang="en-GB" sz="18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First Instruction: Output pin</a:t>
            </a:r>
            <a:endParaRPr sz="18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ua"/>
              <a:buChar char="-"/>
            </a:pPr>
            <a:r>
              <a:rPr lang="en-GB" sz="18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Second Instruction: Fade speed</a:t>
            </a:r>
            <a:endParaRPr sz="18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ua"/>
              <a:buChar char="-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FUN FACT: Since the Arduino board is digital, it actually simulates the dimming by turning a switch on and off very fast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52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7249" y="949427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34817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2"/>
          <p:cNvSpPr txBox="1"/>
          <p:nvPr/>
        </p:nvSpPr>
        <p:spPr>
          <a:xfrm>
            <a:off x="127199" y="223261"/>
            <a:ext cx="4687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4A86E8"/>
                </a:solidFill>
                <a:latin typeface="Jua"/>
                <a:ea typeface="Jua"/>
                <a:cs typeface="Jua"/>
                <a:sym typeface="Jua"/>
              </a:rPr>
              <a:t>Key Changes</a:t>
            </a:r>
            <a:endParaRPr sz="700">
              <a:solidFill>
                <a:srgbClr val="4A86E8"/>
              </a:solidFill>
            </a:endParaRPr>
          </a:p>
        </p:txBody>
      </p:sp>
      <p:pic>
        <p:nvPicPr>
          <p:cNvPr id="593" name="Google Shape;59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36844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264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348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963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52"/>
          <p:cNvSpPr/>
          <p:nvPr/>
        </p:nvSpPr>
        <p:spPr>
          <a:xfrm rot="5400000">
            <a:off x="4348462" y="290278"/>
            <a:ext cx="5140341" cy="4559785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9" name="Google Shape;599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10875" y="539300"/>
            <a:ext cx="4276275" cy="379822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52"/>
          <p:cNvSpPr txBox="1"/>
          <p:nvPr/>
        </p:nvSpPr>
        <p:spPr>
          <a:xfrm>
            <a:off x="5120325" y="139100"/>
            <a:ext cx="990000" cy="354000"/>
          </a:xfrm>
          <a:prstGeom prst="rect">
            <a:avLst/>
          </a:prstGeom>
          <a:noFill/>
          <a:ln cap="flat" cmpd="sng" w="28575">
            <a:solidFill>
              <a:srgbClr val="844E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Functions</a:t>
            </a:r>
            <a:endParaRPr b="1" sz="1100">
              <a:solidFill>
                <a:schemeClr val="dk1"/>
              </a:solidFill>
            </a:endParaRPr>
          </a:p>
        </p:txBody>
      </p:sp>
      <p:cxnSp>
        <p:nvCxnSpPr>
          <p:cNvPr id="601" name="Google Shape;601;p52"/>
          <p:cNvCxnSpPr>
            <a:stCxn id="600" idx="2"/>
          </p:cNvCxnSpPr>
          <p:nvPr/>
        </p:nvCxnSpPr>
        <p:spPr>
          <a:xfrm flipH="1">
            <a:off x="5546625" y="493100"/>
            <a:ext cx="68700" cy="314100"/>
          </a:xfrm>
          <a:prstGeom prst="straightConnector1">
            <a:avLst/>
          </a:prstGeom>
          <a:noFill/>
          <a:ln cap="flat" cmpd="sng" w="28575">
            <a:solidFill>
              <a:srgbClr val="844EA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2" name="Google Shape;602;p52"/>
          <p:cNvSpPr txBox="1"/>
          <p:nvPr/>
        </p:nvSpPr>
        <p:spPr>
          <a:xfrm>
            <a:off x="6760425" y="257655"/>
            <a:ext cx="1218000" cy="569400"/>
          </a:xfrm>
          <a:prstGeom prst="rect">
            <a:avLst/>
          </a:prstGeom>
          <a:noFill/>
          <a:ln cap="flat" cmpd="sng" w="28575">
            <a:solidFill>
              <a:srgbClr val="8F4E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Variables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chemeClr val="dk1"/>
                </a:solidFill>
              </a:rPr>
              <a:t>(need to make a new variable)</a:t>
            </a:r>
            <a:endParaRPr b="1" sz="700">
              <a:solidFill>
                <a:schemeClr val="dk1"/>
              </a:solidFill>
            </a:endParaRPr>
          </a:p>
        </p:txBody>
      </p:sp>
      <p:cxnSp>
        <p:nvCxnSpPr>
          <p:cNvPr id="603" name="Google Shape;603;p52"/>
          <p:cNvCxnSpPr>
            <a:stCxn id="602" idx="1"/>
          </p:cNvCxnSpPr>
          <p:nvPr/>
        </p:nvCxnSpPr>
        <p:spPr>
          <a:xfrm flipH="1">
            <a:off x="5972925" y="542355"/>
            <a:ext cx="787500" cy="473700"/>
          </a:xfrm>
          <a:prstGeom prst="straightConnector1">
            <a:avLst/>
          </a:prstGeom>
          <a:noFill/>
          <a:ln cap="flat" cmpd="sng" w="28575">
            <a:solidFill>
              <a:srgbClr val="8F4E7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4" name="Google Shape;604;p52"/>
          <p:cNvSpPr txBox="1"/>
          <p:nvPr/>
        </p:nvSpPr>
        <p:spPr>
          <a:xfrm>
            <a:off x="7759500" y="881575"/>
            <a:ext cx="875100" cy="354000"/>
          </a:xfrm>
          <a:prstGeom prst="rect">
            <a:avLst/>
          </a:prstGeom>
          <a:noFill/>
          <a:ln cap="flat" cmpd="sng" w="28575">
            <a:solidFill>
              <a:srgbClr val="5359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Math</a:t>
            </a:r>
            <a:endParaRPr b="1" sz="500">
              <a:solidFill>
                <a:schemeClr val="dk1"/>
              </a:solidFill>
            </a:endParaRPr>
          </a:p>
        </p:txBody>
      </p:sp>
      <p:cxnSp>
        <p:nvCxnSpPr>
          <p:cNvPr id="605" name="Google Shape;605;p52"/>
          <p:cNvCxnSpPr>
            <a:stCxn id="604" idx="1"/>
          </p:cNvCxnSpPr>
          <p:nvPr/>
        </p:nvCxnSpPr>
        <p:spPr>
          <a:xfrm flipH="1">
            <a:off x="6317700" y="1058575"/>
            <a:ext cx="1441800" cy="53100"/>
          </a:xfrm>
          <a:prstGeom prst="straightConnector1">
            <a:avLst/>
          </a:prstGeom>
          <a:noFill/>
          <a:ln cap="flat" cmpd="sng" w="28575">
            <a:solidFill>
              <a:srgbClr val="5359A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6" name="Google Shape;606;p52"/>
          <p:cNvSpPr txBox="1"/>
          <p:nvPr/>
        </p:nvSpPr>
        <p:spPr>
          <a:xfrm>
            <a:off x="3369925" y="3101350"/>
            <a:ext cx="875100" cy="354000"/>
          </a:xfrm>
          <a:prstGeom prst="rect">
            <a:avLst/>
          </a:prstGeom>
          <a:noFill/>
          <a:ln cap="flat" cmpd="sng" w="28575">
            <a:solidFill>
              <a:srgbClr val="5E78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lt1"/>
                </a:solidFill>
              </a:rPr>
              <a:t>Logic</a:t>
            </a:r>
            <a:endParaRPr b="1" sz="500">
              <a:solidFill>
                <a:schemeClr val="lt1"/>
              </a:solidFill>
            </a:endParaRPr>
          </a:p>
        </p:txBody>
      </p:sp>
      <p:cxnSp>
        <p:nvCxnSpPr>
          <p:cNvPr id="607" name="Google Shape;607;p52"/>
          <p:cNvCxnSpPr>
            <a:stCxn id="606" idx="3"/>
          </p:cNvCxnSpPr>
          <p:nvPr/>
        </p:nvCxnSpPr>
        <p:spPr>
          <a:xfrm flipH="1" rot="10800000">
            <a:off x="4245025" y="2064250"/>
            <a:ext cx="822000" cy="1214100"/>
          </a:xfrm>
          <a:prstGeom prst="straightConnector1">
            <a:avLst/>
          </a:prstGeom>
          <a:noFill/>
          <a:ln cap="flat" cmpd="sng" w="28575">
            <a:solidFill>
              <a:srgbClr val="5E78A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8" name="Google Shape;608;p52"/>
          <p:cNvSpPr txBox="1"/>
          <p:nvPr/>
        </p:nvSpPr>
        <p:spPr>
          <a:xfrm>
            <a:off x="6547900" y="3913325"/>
            <a:ext cx="728700" cy="354000"/>
          </a:xfrm>
          <a:prstGeom prst="rect">
            <a:avLst/>
          </a:prstGeom>
          <a:noFill/>
          <a:ln cap="flat" cmpd="sng" w="28575">
            <a:solidFill>
              <a:srgbClr val="5E78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Logic</a:t>
            </a:r>
            <a:endParaRPr b="1" sz="500">
              <a:solidFill>
                <a:schemeClr val="dk1"/>
              </a:solidFill>
            </a:endParaRPr>
          </a:p>
        </p:txBody>
      </p:sp>
      <p:cxnSp>
        <p:nvCxnSpPr>
          <p:cNvPr id="609" name="Google Shape;609;p52"/>
          <p:cNvCxnSpPr>
            <a:stCxn id="608" idx="0"/>
          </p:cNvCxnSpPr>
          <p:nvPr/>
        </p:nvCxnSpPr>
        <p:spPr>
          <a:xfrm rot="10800000">
            <a:off x="6784150" y="2686325"/>
            <a:ext cx="128100" cy="1227000"/>
          </a:xfrm>
          <a:prstGeom prst="straightConnector1">
            <a:avLst/>
          </a:prstGeom>
          <a:noFill/>
          <a:ln cap="flat" cmpd="sng" w="28575">
            <a:solidFill>
              <a:srgbClr val="5E78A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0" name="Google Shape;610;p52"/>
          <p:cNvSpPr txBox="1"/>
          <p:nvPr/>
        </p:nvSpPr>
        <p:spPr>
          <a:xfrm>
            <a:off x="7197176" y="3509275"/>
            <a:ext cx="728700" cy="354000"/>
          </a:xfrm>
          <a:prstGeom prst="rect">
            <a:avLst/>
          </a:prstGeom>
          <a:noFill/>
          <a:ln cap="flat" cmpd="sng" w="28575">
            <a:solidFill>
              <a:srgbClr val="5359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Math</a:t>
            </a:r>
            <a:endParaRPr b="1" sz="500">
              <a:solidFill>
                <a:schemeClr val="dk1"/>
              </a:solidFill>
            </a:endParaRPr>
          </a:p>
        </p:txBody>
      </p:sp>
      <p:cxnSp>
        <p:nvCxnSpPr>
          <p:cNvPr id="611" name="Google Shape;611;p52"/>
          <p:cNvCxnSpPr>
            <a:stCxn id="610" idx="0"/>
          </p:cNvCxnSpPr>
          <p:nvPr/>
        </p:nvCxnSpPr>
        <p:spPr>
          <a:xfrm rot="10800000">
            <a:off x="7218326" y="2997175"/>
            <a:ext cx="343200" cy="512100"/>
          </a:xfrm>
          <a:prstGeom prst="straightConnector1">
            <a:avLst/>
          </a:prstGeom>
          <a:noFill/>
          <a:ln cap="flat" cmpd="sng" w="28575">
            <a:solidFill>
              <a:srgbClr val="5359A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2" name="Google Shape;612;p52"/>
          <p:cNvCxnSpPr>
            <a:stCxn id="604" idx="2"/>
          </p:cNvCxnSpPr>
          <p:nvPr/>
        </p:nvCxnSpPr>
        <p:spPr>
          <a:xfrm flipH="1">
            <a:off x="7321950" y="1235575"/>
            <a:ext cx="875100" cy="880500"/>
          </a:xfrm>
          <a:prstGeom prst="straightConnector1">
            <a:avLst/>
          </a:prstGeom>
          <a:noFill/>
          <a:ln cap="flat" cmpd="sng" w="28575">
            <a:solidFill>
              <a:srgbClr val="5359A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3" name="Google Shape;613;p52"/>
          <p:cNvSpPr txBox="1"/>
          <p:nvPr/>
        </p:nvSpPr>
        <p:spPr>
          <a:xfrm>
            <a:off x="6680951" y="1142625"/>
            <a:ext cx="728700" cy="354000"/>
          </a:xfrm>
          <a:prstGeom prst="rect">
            <a:avLst/>
          </a:prstGeom>
          <a:noFill/>
          <a:ln cap="flat" cmpd="sng" w="28575">
            <a:solidFill>
              <a:srgbClr val="5E78A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Logic</a:t>
            </a:r>
            <a:endParaRPr b="1" sz="500">
              <a:solidFill>
                <a:schemeClr val="dk1"/>
              </a:solidFill>
            </a:endParaRPr>
          </a:p>
        </p:txBody>
      </p:sp>
      <p:cxnSp>
        <p:nvCxnSpPr>
          <p:cNvPr id="614" name="Google Shape;614;p52"/>
          <p:cNvCxnSpPr>
            <a:stCxn id="613" idx="2"/>
          </p:cNvCxnSpPr>
          <p:nvPr/>
        </p:nvCxnSpPr>
        <p:spPr>
          <a:xfrm flipH="1">
            <a:off x="6823001" y="1496625"/>
            <a:ext cx="222300" cy="146400"/>
          </a:xfrm>
          <a:prstGeom prst="straightConnector1">
            <a:avLst/>
          </a:prstGeom>
          <a:noFill/>
          <a:ln cap="flat" cmpd="sng" w="28575">
            <a:solidFill>
              <a:srgbClr val="5E78A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5" name="Google Shape;615;p52"/>
          <p:cNvSpPr txBox="1"/>
          <p:nvPr/>
        </p:nvSpPr>
        <p:spPr>
          <a:xfrm>
            <a:off x="4911951" y="3950175"/>
            <a:ext cx="875100" cy="354000"/>
          </a:xfrm>
          <a:prstGeom prst="rect">
            <a:avLst/>
          </a:prstGeom>
          <a:noFill/>
          <a:ln cap="flat" cmpd="sng" w="28575">
            <a:solidFill>
              <a:srgbClr val="71A3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</a:rPr>
              <a:t>Time</a:t>
            </a:r>
            <a:endParaRPr b="1" sz="500">
              <a:solidFill>
                <a:schemeClr val="dk1"/>
              </a:solidFill>
            </a:endParaRPr>
          </a:p>
        </p:txBody>
      </p:sp>
      <p:cxnSp>
        <p:nvCxnSpPr>
          <p:cNvPr id="616" name="Google Shape;616;p52"/>
          <p:cNvCxnSpPr>
            <a:stCxn id="615" idx="0"/>
          </p:cNvCxnSpPr>
          <p:nvPr/>
        </p:nvCxnSpPr>
        <p:spPr>
          <a:xfrm flipH="1" rot="10800000">
            <a:off x="5349501" y="3385875"/>
            <a:ext cx="291300" cy="564300"/>
          </a:xfrm>
          <a:prstGeom prst="straightConnector1">
            <a:avLst/>
          </a:prstGeom>
          <a:noFill/>
          <a:ln cap="flat" cmpd="sng" w="28575">
            <a:solidFill>
              <a:srgbClr val="71A36B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7" name="Google Shape;617;p52"/>
          <p:cNvSpPr txBox="1"/>
          <p:nvPr/>
        </p:nvSpPr>
        <p:spPr>
          <a:xfrm>
            <a:off x="3349475" y="1609363"/>
            <a:ext cx="1218000" cy="354000"/>
          </a:xfrm>
          <a:prstGeom prst="rect">
            <a:avLst/>
          </a:prstGeom>
          <a:noFill/>
          <a:ln cap="flat" cmpd="sng" w="28575">
            <a:solidFill>
              <a:srgbClr val="584BA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lt1"/>
                </a:solidFill>
              </a:rPr>
              <a:t>Inputs/Outputs</a:t>
            </a:r>
            <a:endParaRPr b="1" sz="500">
              <a:solidFill>
                <a:schemeClr val="lt1"/>
              </a:solidFill>
            </a:endParaRPr>
          </a:p>
        </p:txBody>
      </p:sp>
      <p:cxnSp>
        <p:nvCxnSpPr>
          <p:cNvPr id="618" name="Google Shape;618;p52"/>
          <p:cNvCxnSpPr>
            <a:stCxn id="617" idx="3"/>
          </p:cNvCxnSpPr>
          <p:nvPr/>
        </p:nvCxnSpPr>
        <p:spPr>
          <a:xfrm>
            <a:off x="4567475" y="1786363"/>
            <a:ext cx="1056900" cy="25200"/>
          </a:xfrm>
          <a:prstGeom prst="straightConnector1">
            <a:avLst/>
          </a:prstGeom>
          <a:noFill/>
          <a:ln cap="flat" cmpd="sng" w="28575">
            <a:solidFill>
              <a:srgbClr val="584BA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9" name="Google Shape;619;p52"/>
          <p:cNvSpPr/>
          <p:nvPr/>
        </p:nvSpPr>
        <p:spPr>
          <a:xfrm>
            <a:off x="4844200" y="747250"/>
            <a:ext cx="1582800" cy="88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52"/>
          <p:cNvSpPr/>
          <p:nvPr/>
        </p:nvSpPr>
        <p:spPr>
          <a:xfrm>
            <a:off x="5388475" y="1985500"/>
            <a:ext cx="3698700" cy="1470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6E96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7"/>
          <p:cNvGrpSpPr/>
          <p:nvPr/>
        </p:nvGrpSpPr>
        <p:grpSpPr>
          <a:xfrm>
            <a:off x="558940" y="514350"/>
            <a:ext cx="8121904" cy="4113513"/>
            <a:chOff x="-3810" y="0"/>
            <a:chExt cx="7866251" cy="3984032"/>
          </a:xfrm>
        </p:grpSpPr>
        <p:sp>
          <p:nvSpPr>
            <p:cNvPr id="177" name="Google Shape;177;p27"/>
            <p:cNvSpPr/>
            <p:nvPr/>
          </p:nvSpPr>
          <p:spPr>
            <a:xfrm>
              <a:off x="10160" y="16510"/>
              <a:ext cx="7837041" cy="3957362"/>
            </a:xfrm>
            <a:custGeom>
              <a:rect b="b" l="l" r="r" t="t"/>
              <a:pathLst>
                <a:path extrusionOk="0" h="3957362" w="7837041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11284D"/>
            </a:solidFill>
            <a:ln>
              <a:noFill/>
            </a:ln>
          </p:spPr>
        </p:sp>
        <p:sp>
          <p:nvSpPr>
            <p:cNvPr id="178" name="Google Shape;178;p27"/>
            <p:cNvSpPr/>
            <p:nvPr/>
          </p:nvSpPr>
          <p:spPr>
            <a:xfrm>
              <a:off x="-3810" y="0"/>
              <a:ext cx="7866251" cy="3984032"/>
            </a:xfrm>
            <a:custGeom>
              <a:rect b="b" l="l" r="r" t="t"/>
              <a:pathLst>
                <a:path extrusionOk="0" h="3984032" w="7866251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" name="Google Shape;179;p27"/>
          <p:cNvGrpSpPr/>
          <p:nvPr/>
        </p:nvGrpSpPr>
        <p:grpSpPr>
          <a:xfrm>
            <a:off x="2227330" y="857515"/>
            <a:ext cx="4689338" cy="3629585"/>
            <a:chOff x="0" y="-323850"/>
            <a:chExt cx="12504900" cy="9678894"/>
          </a:xfrm>
        </p:grpSpPr>
        <p:sp>
          <p:nvSpPr>
            <p:cNvPr id="180" name="Google Shape;180;p27"/>
            <p:cNvSpPr txBox="1"/>
            <p:nvPr/>
          </p:nvSpPr>
          <p:spPr>
            <a:xfrm>
              <a:off x="0" y="-323850"/>
              <a:ext cx="12504900" cy="155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38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ABOUT ROBOGALS</a:t>
              </a:r>
              <a:endParaRPr sz="700"/>
            </a:p>
          </p:txBody>
        </p:sp>
        <p:sp>
          <p:nvSpPr>
            <p:cNvPr id="181" name="Google Shape;181;p27"/>
            <p:cNvSpPr txBox="1"/>
            <p:nvPr/>
          </p:nvSpPr>
          <p:spPr>
            <a:xfrm>
              <a:off x="0" y="3592344"/>
              <a:ext cx="12504900" cy="57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OUR MISSION: 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  <a:p>
              <a:pPr indent="0" lvl="0" marL="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INSPIRE, EMPOWER AND ENGAGE!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  <a:p>
              <a:pPr indent="0" lvl="0" marL="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3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indent="-146050" lvl="1" marL="27940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Jua"/>
                <a:buChar char="•"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Non-profit, international and student-run organization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  <a:p>
              <a:pPr indent="-146050" lvl="1" marL="27940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Jua"/>
                <a:buChar char="•"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Bring diversity into STEM-related careers, especially in engineering!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  <a:p>
              <a:pPr indent="-146050" lvl="1" marL="27940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Jua"/>
                <a:buChar char="•"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More than 30 Chapters across the globe in over 10 different countries. 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</p:txBody>
        </p:sp>
        <p:pic>
          <p:nvPicPr>
            <p:cNvPr id="182" name="Google Shape;182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84851" y="2386729"/>
              <a:ext cx="4661506" cy="4195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3" name="Google Shape;18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2963" y="4201030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515498">
            <a:off x="-929531" y="4118788"/>
            <a:ext cx="2236476" cy="204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1916777" y="3890285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7490">
            <a:off x="1810482" y="3683323"/>
            <a:ext cx="90216" cy="9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96343" y="3732435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4860" y="1054246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9967" y="783014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09108" y="978959"/>
            <a:ext cx="138294" cy="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3408442">
            <a:off x="7359300" y="-72303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2249572">
            <a:off x="7551556" y="139683"/>
            <a:ext cx="1950874" cy="8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8030394" y="1420798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1799922">
            <a:off x="7445117" y="983157"/>
            <a:ext cx="545283" cy="51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/>
          <p:nvPr/>
        </p:nvSpPr>
        <p:spPr>
          <a:xfrm>
            <a:off x="3239" y="998787"/>
            <a:ext cx="2638793" cy="2212464"/>
          </a:xfrm>
          <a:custGeom>
            <a:rect b="b" l="l" r="r" t="t"/>
            <a:pathLst>
              <a:path extrusionOk="0" h="6188710" w="7381240">
                <a:moveTo>
                  <a:pt x="2861310" y="5034280"/>
                </a:moveTo>
                <a:cubicBezTo>
                  <a:pt x="4353560" y="5034280"/>
                  <a:pt x="3549650" y="6188710"/>
                  <a:pt x="5092700" y="6121400"/>
                </a:cubicBezTo>
                <a:cubicBezTo>
                  <a:pt x="6408420" y="6064250"/>
                  <a:pt x="7381240" y="3489960"/>
                  <a:pt x="5207000" y="2288540"/>
                </a:cubicBezTo>
                <a:cubicBezTo>
                  <a:pt x="3470910" y="1328420"/>
                  <a:pt x="629920" y="0"/>
                  <a:pt x="1029970" y="1830070"/>
                </a:cubicBezTo>
                <a:cubicBezTo>
                  <a:pt x="1430020" y="3660140"/>
                  <a:pt x="0" y="4232910"/>
                  <a:pt x="744220" y="5205730"/>
                </a:cubicBezTo>
                <a:cubicBezTo>
                  <a:pt x="1488440" y="6178550"/>
                  <a:pt x="1544320" y="5034280"/>
                  <a:pt x="2861310" y="5034280"/>
                </a:cubicBez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-21299" r="-33888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7"/>
          <p:cNvSpPr/>
          <p:nvPr/>
        </p:nvSpPr>
        <p:spPr>
          <a:xfrm>
            <a:off x="6908511" y="1512905"/>
            <a:ext cx="2190464" cy="2341118"/>
          </a:xfrm>
          <a:custGeom>
            <a:rect b="b" l="l" r="r" t="t"/>
            <a:pathLst>
              <a:path extrusionOk="0" h="7203440" w="6739890">
                <a:moveTo>
                  <a:pt x="3602990" y="1123950"/>
                </a:moveTo>
                <a:cubicBezTo>
                  <a:pt x="3155950" y="1784350"/>
                  <a:pt x="3209290" y="2346960"/>
                  <a:pt x="2705100" y="2646680"/>
                </a:cubicBezTo>
                <a:cubicBezTo>
                  <a:pt x="1689100" y="3252470"/>
                  <a:pt x="647700" y="2674620"/>
                  <a:pt x="327660" y="3713480"/>
                </a:cubicBezTo>
                <a:cubicBezTo>
                  <a:pt x="0" y="4777740"/>
                  <a:pt x="839470" y="5806440"/>
                  <a:pt x="2597150" y="6450330"/>
                </a:cubicBezTo>
                <a:cubicBezTo>
                  <a:pt x="4646930" y="7203440"/>
                  <a:pt x="6739890" y="5153660"/>
                  <a:pt x="6248400" y="3628390"/>
                </a:cubicBezTo>
                <a:cubicBezTo>
                  <a:pt x="5842000" y="2364740"/>
                  <a:pt x="6545580" y="1811020"/>
                  <a:pt x="6122670" y="1123950"/>
                </a:cubicBezTo>
                <a:cubicBezTo>
                  <a:pt x="5429250" y="0"/>
                  <a:pt x="4081780" y="415290"/>
                  <a:pt x="3602990" y="1123950"/>
                </a:cubicBez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30948" l="0" r="0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2301075" y="156275"/>
            <a:ext cx="8082300" cy="19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What is Coding?</a:t>
            </a:r>
            <a:endParaRPr sz="39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4182900" y="1166050"/>
            <a:ext cx="5102100" cy="35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1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•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Used in almost every electronic device (i.e. computers, cell phones, even in rockets!)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1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•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Also known as programming 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⚬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written instructions that tell a computer what to do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1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•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More than 700 programming languages!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⚬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Python, HTML, JavaScript, C++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06" name="Google Shape;20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40679" y="39780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92266" y="475825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8465867" y="4683237"/>
            <a:ext cx="124099" cy="13514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/>
          <p:nvPr/>
        </p:nvSpPr>
        <p:spPr>
          <a:xfrm rot="5400000">
            <a:off x="-549606" y="529688"/>
            <a:ext cx="5191744" cy="4108868"/>
          </a:xfrm>
          <a:custGeom>
            <a:rect b="b" l="l" r="r" t="t"/>
            <a:pathLst>
              <a:path extrusionOk="0" h="5828181" w="6853788">
                <a:moveTo>
                  <a:pt x="6849978" y="5065463"/>
                </a:moveTo>
                <a:cubicBezTo>
                  <a:pt x="6849978" y="4796217"/>
                  <a:pt x="6853788" y="4522408"/>
                  <a:pt x="6847438" y="4253163"/>
                </a:cubicBezTo>
                <a:cubicBezTo>
                  <a:pt x="6839818" y="4075187"/>
                  <a:pt x="6828388" y="565868"/>
                  <a:pt x="6828388" y="387893"/>
                </a:cubicBezTo>
                <a:cubicBezTo>
                  <a:pt x="6825848" y="264678"/>
                  <a:pt x="6824578" y="136901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3012"/>
                  <a:pt x="10160" y="177972"/>
                  <a:pt x="8890" y="278369"/>
                </a:cubicBezTo>
                <a:cubicBezTo>
                  <a:pt x="7620" y="337694"/>
                  <a:pt x="8890" y="401583"/>
                  <a:pt x="7620" y="460908"/>
                </a:cubicBezTo>
                <a:cubicBezTo>
                  <a:pt x="0" y="762098"/>
                  <a:pt x="5080" y="4490464"/>
                  <a:pt x="7620" y="4796217"/>
                </a:cubicBezTo>
                <a:cubicBezTo>
                  <a:pt x="6350" y="5038082"/>
                  <a:pt x="11430" y="5275383"/>
                  <a:pt x="11430" y="5517247"/>
                </a:cubicBezTo>
                <a:cubicBezTo>
                  <a:pt x="11430" y="5631335"/>
                  <a:pt x="15240" y="5749985"/>
                  <a:pt x="7620" y="5797701"/>
                </a:cubicBezTo>
                <a:cubicBezTo>
                  <a:pt x="5080" y="5806591"/>
                  <a:pt x="10160" y="5812941"/>
                  <a:pt x="19050" y="5814211"/>
                </a:cubicBezTo>
                <a:cubicBezTo>
                  <a:pt x="29210" y="5815481"/>
                  <a:pt x="38100" y="5815481"/>
                  <a:pt x="48260" y="5815481"/>
                </a:cubicBezTo>
                <a:cubicBezTo>
                  <a:pt x="202949" y="5816751"/>
                  <a:pt x="374644" y="5816751"/>
                  <a:pt x="551705" y="5818021"/>
                </a:cubicBezTo>
                <a:cubicBezTo>
                  <a:pt x="648284" y="5819291"/>
                  <a:pt x="744862" y="5820561"/>
                  <a:pt x="836075" y="5821831"/>
                </a:cubicBezTo>
                <a:cubicBezTo>
                  <a:pt x="997040" y="5823101"/>
                  <a:pt x="1152638" y="5823101"/>
                  <a:pt x="1313603" y="5824371"/>
                </a:cubicBezTo>
                <a:cubicBezTo>
                  <a:pt x="1377988" y="5824371"/>
                  <a:pt x="1437009" y="5824371"/>
                  <a:pt x="1501394" y="5823101"/>
                </a:cubicBezTo>
                <a:cubicBezTo>
                  <a:pt x="1528222" y="5823101"/>
                  <a:pt x="1560415" y="5821831"/>
                  <a:pt x="1587242" y="5821831"/>
                </a:cubicBezTo>
                <a:cubicBezTo>
                  <a:pt x="1694551" y="5823101"/>
                  <a:pt x="3840742" y="5814211"/>
                  <a:pt x="3948051" y="5815481"/>
                </a:cubicBezTo>
                <a:cubicBezTo>
                  <a:pt x="4098284" y="5816751"/>
                  <a:pt x="4511426" y="5816751"/>
                  <a:pt x="4661659" y="5816751"/>
                </a:cubicBezTo>
                <a:cubicBezTo>
                  <a:pt x="4720679" y="5816751"/>
                  <a:pt x="4774334" y="5815481"/>
                  <a:pt x="4833355" y="5815481"/>
                </a:cubicBezTo>
                <a:cubicBezTo>
                  <a:pt x="4929933" y="5816751"/>
                  <a:pt x="5026512" y="5818021"/>
                  <a:pt x="5123090" y="5819291"/>
                </a:cubicBezTo>
                <a:cubicBezTo>
                  <a:pt x="5332344" y="5821831"/>
                  <a:pt x="5536232" y="5819291"/>
                  <a:pt x="5745486" y="5823101"/>
                </a:cubicBezTo>
                <a:cubicBezTo>
                  <a:pt x="6094241" y="5828181"/>
                  <a:pt x="6448363" y="5821831"/>
                  <a:pt x="6790288" y="5826911"/>
                </a:cubicBezTo>
                <a:cubicBezTo>
                  <a:pt x="6810608" y="5828181"/>
                  <a:pt x="6830928" y="5826911"/>
                  <a:pt x="6853788" y="5826911"/>
                </a:cubicBezTo>
                <a:cubicBezTo>
                  <a:pt x="6853788" y="5802781"/>
                  <a:pt x="6853788" y="5790081"/>
                  <a:pt x="6853788" y="5754549"/>
                </a:cubicBezTo>
                <a:cubicBezTo>
                  <a:pt x="6852518" y="5521811"/>
                  <a:pt x="6849978" y="5302764"/>
                  <a:pt x="6849978" y="5065463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8"/>
          <p:cNvPicPr preferRelativeResize="0"/>
          <p:nvPr/>
        </p:nvPicPr>
        <p:blipFill rotWithShape="1">
          <a:blip r:embed="rId9">
            <a:alphaModFix/>
          </a:blip>
          <a:srcRect b="0" l="6638" r="0" t="0"/>
          <a:stretch/>
        </p:blipFill>
        <p:spPr>
          <a:xfrm>
            <a:off x="-8175" y="2625800"/>
            <a:ext cx="4108876" cy="25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" y="-11762"/>
            <a:ext cx="3461350" cy="270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08175" y="-11750"/>
            <a:ext cx="2092525" cy="270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9"/>
          <p:cNvSpPr txBox="1"/>
          <p:nvPr/>
        </p:nvSpPr>
        <p:spPr>
          <a:xfrm>
            <a:off x="4218625" y="204700"/>
            <a:ext cx="4860000" cy="16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Why Learn Coding Now?</a:t>
            </a:r>
            <a:endParaRPr sz="35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4167000" y="1025300"/>
            <a:ext cx="4860000" cy="46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2250" lvl="1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Jua"/>
              <a:buChar char="•"/>
            </a:pPr>
            <a:r>
              <a:rPr lang="en-GB" sz="17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Many jobs can be done faster using coding</a:t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22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Jua"/>
              <a:buChar char="⚬"/>
            </a:pPr>
            <a:r>
              <a:rPr lang="en-GB" sz="17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Scientists, engineers, and even business owners can use coding to do tasks easier, faster, and more accurately</a:t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2250" lvl="1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Jua"/>
              <a:buChar char="•"/>
            </a:pPr>
            <a:r>
              <a:rPr lang="en-GB" sz="17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It is not easy</a:t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22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Jua"/>
              <a:buChar char="⚬"/>
            </a:pPr>
            <a:r>
              <a:rPr lang="en-GB" sz="17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earlier you learn, the more practice you will get</a:t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2250" lvl="1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Jua"/>
              <a:buChar char="•"/>
            </a:pPr>
            <a:r>
              <a:rPr lang="en-GB" sz="17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It is fun!</a:t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22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Jua"/>
              <a:buChar char="⚬"/>
            </a:pPr>
            <a:r>
              <a:rPr lang="en-GB" sz="17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You can make your own games, apps, websites, and code your own devices</a:t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0" name="Google Shape;220;p29"/>
          <p:cNvSpPr/>
          <p:nvPr/>
        </p:nvSpPr>
        <p:spPr>
          <a:xfrm rot="5400000">
            <a:off x="-549606" y="529688"/>
            <a:ext cx="5191744" cy="4108868"/>
          </a:xfrm>
          <a:custGeom>
            <a:rect b="b" l="l" r="r" t="t"/>
            <a:pathLst>
              <a:path extrusionOk="0" h="5828181" w="6853788">
                <a:moveTo>
                  <a:pt x="6849978" y="5065463"/>
                </a:moveTo>
                <a:cubicBezTo>
                  <a:pt x="6849978" y="4796217"/>
                  <a:pt x="6853788" y="4522408"/>
                  <a:pt x="6847438" y="4253163"/>
                </a:cubicBezTo>
                <a:cubicBezTo>
                  <a:pt x="6839818" y="4075187"/>
                  <a:pt x="6828388" y="565868"/>
                  <a:pt x="6828388" y="387893"/>
                </a:cubicBezTo>
                <a:cubicBezTo>
                  <a:pt x="6825848" y="264678"/>
                  <a:pt x="6824578" y="136901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3012"/>
                  <a:pt x="10160" y="177972"/>
                  <a:pt x="8890" y="278369"/>
                </a:cubicBezTo>
                <a:cubicBezTo>
                  <a:pt x="7620" y="337694"/>
                  <a:pt x="8890" y="401583"/>
                  <a:pt x="7620" y="460908"/>
                </a:cubicBezTo>
                <a:cubicBezTo>
                  <a:pt x="0" y="762098"/>
                  <a:pt x="5080" y="4490464"/>
                  <a:pt x="7620" y="4796217"/>
                </a:cubicBezTo>
                <a:cubicBezTo>
                  <a:pt x="6350" y="5038082"/>
                  <a:pt x="11430" y="5275383"/>
                  <a:pt x="11430" y="5517247"/>
                </a:cubicBezTo>
                <a:cubicBezTo>
                  <a:pt x="11430" y="5631335"/>
                  <a:pt x="15240" y="5749985"/>
                  <a:pt x="7620" y="5797701"/>
                </a:cubicBezTo>
                <a:cubicBezTo>
                  <a:pt x="5080" y="5806591"/>
                  <a:pt x="10160" y="5812941"/>
                  <a:pt x="19050" y="5814211"/>
                </a:cubicBezTo>
                <a:cubicBezTo>
                  <a:pt x="29210" y="5815481"/>
                  <a:pt x="38100" y="5815481"/>
                  <a:pt x="48260" y="5815481"/>
                </a:cubicBezTo>
                <a:cubicBezTo>
                  <a:pt x="202949" y="5816751"/>
                  <a:pt x="374644" y="5816751"/>
                  <a:pt x="551705" y="5818021"/>
                </a:cubicBezTo>
                <a:cubicBezTo>
                  <a:pt x="648284" y="5819291"/>
                  <a:pt x="744862" y="5820561"/>
                  <a:pt x="836075" y="5821831"/>
                </a:cubicBezTo>
                <a:cubicBezTo>
                  <a:pt x="997040" y="5823101"/>
                  <a:pt x="1152638" y="5823101"/>
                  <a:pt x="1313603" y="5824371"/>
                </a:cubicBezTo>
                <a:cubicBezTo>
                  <a:pt x="1377988" y="5824371"/>
                  <a:pt x="1437009" y="5824371"/>
                  <a:pt x="1501394" y="5823101"/>
                </a:cubicBezTo>
                <a:cubicBezTo>
                  <a:pt x="1528222" y="5823101"/>
                  <a:pt x="1560415" y="5821831"/>
                  <a:pt x="1587242" y="5821831"/>
                </a:cubicBezTo>
                <a:cubicBezTo>
                  <a:pt x="1694551" y="5823101"/>
                  <a:pt x="3840742" y="5814211"/>
                  <a:pt x="3948051" y="5815481"/>
                </a:cubicBezTo>
                <a:cubicBezTo>
                  <a:pt x="4098284" y="5816751"/>
                  <a:pt x="4511426" y="5816751"/>
                  <a:pt x="4661659" y="5816751"/>
                </a:cubicBezTo>
                <a:cubicBezTo>
                  <a:pt x="4720679" y="5816751"/>
                  <a:pt x="4774334" y="5815481"/>
                  <a:pt x="4833355" y="5815481"/>
                </a:cubicBezTo>
                <a:cubicBezTo>
                  <a:pt x="4929933" y="5816751"/>
                  <a:pt x="5026512" y="5818021"/>
                  <a:pt x="5123090" y="5819291"/>
                </a:cubicBezTo>
                <a:cubicBezTo>
                  <a:pt x="5332344" y="5821831"/>
                  <a:pt x="5536232" y="5819291"/>
                  <a:pt x="5745486" y="5823101"/>
                </a:cubicBezTo>
                <a:cubicBezTo>
                  <a:pt x="6094241" y="5828181"/>
                  <a:pt x="6448363" y="5821831"/>
                  <a:pt x="6790288" y="5826911"/>
                </a:cubicBezTo>
                <a:cubicBezTo>
                  <a:pt x="6810608" y="5828181"/>
                  <a:pt x="6830928" y="5826911"/>
                  <a:pt x="6853788" y="5826911"/>
                </a:cubicBezTo>
                <a:cubicBezTo>
                  <a:pt x="6853788" y="5802781"/>
                  <a:pt x="6853788" y="5790081"/>
                  <a:pt x="6853788" y="5754549"/>
                </a:cubicBezTo>
                <a:cubicBezTo>
                  <a:pt x="6852518" y="5521811"/>
                  <a:pt x="6849978" y="5302764"/>
                  <a:pt x="6849978" y="5065463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175" y="-11750"/>
            <a:ext cx="4108874" cy="30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175" y="2849800"/>
            <a:ext cx="4108875" cy="22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6E96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407509">
            <a:off x="123158" y="187593"/>
            <a:ext cx="173137" cy="188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" name="Google Shape;228;p30"/>
          <p:cNvGrpSpPr/>
          <p:nvPr/>
        </p:nvGrpSpPr>
        <p:grpSpPr>
          <a:xfrm>
            <a:off x="365125" y="309612"/>
            <a:ext cx="8413742" cy="4524267"/>
            <a:chOff x="-3810" y="0"/>
            <a:chExt cx="7866251" cy="3984032"/>
          </a:xfrm>
        </p:grpSpPr>
        <p:sp>
          <p:nvSpPr>
            <p:cNvPr id="229" name="Google Shape;229;p30"/>
            <p:cNvSpPr/>
            <p:nvPr/>
          </p:nvSpPr>
          <p:spPr>
            <a:xfrm>
              <a:off x="10160" y="16510"/>
              <a:ext cx="7837041" cy="3957362"/>
            </a:xfrm>
            <a:custGeom>
              <a:rect b="b" l="l" r="r" t="t"/>
              <a:pathLst>
                <a:path extrusionOk="0" h="3957362" w="7837041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11284D"/>
            </a:solidFill>
            <a:ln>
              <a:noFill/>
            </a:ln>
          </p:spPr>
        </p:sp>
        <p:sp>
          <p:nvSpPr>
            <p:cNvPr id="230" name="Google Shape;230;p30"/>
            <p:cNvSpPr/>
            <p:nvPr/>
          </p:nvSpPr>
          <p:spPr>
            <a:xfrm>
              <a:off x="-3810" y="0"/>
              <a:ext cx="7866251" cy="3984032"/>
            </a:xfrm>
            <a:custGeom>
              <a:rect b="b" l="l" r="r" t="t"/>
              <a:pathLst>
                <a:path extrusionOk="0" h="3984032" w="7866251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1" name="Google Shape;23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823442">
            <a:off x="-652225" y="4617227"/>
            <a:ext cx="2431426" cy="135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797" y="4311242"/>
            <a:ext cx="496025" cy="52263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0"/>
          <p:cNvSpPr txBox="1"/>
          <p:nvPr/>
        </p:nvSpPr>
        <p:spPr>
          <a:xfrm>
            <a:off x="2226687" y="409702"/>
            <a:ext cx="4787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Safety First!</a:t>
            </a:r>
            <a:endParaRPr sz="3500"/>
          </a:p>
        </p:txBody>
      </p:sp>
      <p:sp>
        <p:nvSpPr>
          <p:cNvPr id="234" name="Google Shape;234;p30"/>
          <p:cNvSpPr txBox="1"/>
          <p:nvPr/>
        </p:nvSpPr>
        <p:spPr>
          <a:xfrm>
            <a:off x="526125" y="1139225"/>
            <a:ext cx="8188800" cy="3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We must be safe when working to avoid injuries or damaging the equipment!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Ask a Volunteer to check your circuit BEFORE you plug-in your device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1" marL="9144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○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 volunteer will come check your circuit to ensure it work properly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●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Shock Hazard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1" marL="9144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○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Some circuit components can hold electricity even if it’s off (i.e. capacitors)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42900" lvl="1" marL="9144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○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Tip: Handle electronics as if they are on and dangerous at all times to avoid any injuries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35" name="Google Shape;235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52075" y="4160100"/>
            <a:ext cx="788949" cy="91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788225">
            <a:off x="8679533" y="-519794"/>
            <a:ext cx="243336" cy="1603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407509">
            <a:off x="123158" y="520543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025882">
            <a:off x="252379" y="-602126"/>
            <a:ext cx="527491" cy="231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069124">
            <a:off x="289997" y="-880783"/>
            <a:ext cx="452256" cy="214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/>
          <p:nvPr/>
        </p:nvSpPr>
        <p:spPr>
          <a:xfrm rot="5400000">
            <a:off x="1892547" y="-170496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/>
          <p:nvPr/>
        </p:nvSpPr>
        <p:spPr>
          <a:xfrm>
            <a:off x="733627" y="1392000"/>
            <a:ext cx="3514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Circuit Basics</a:t>
            </a:r>
            <a:endParaRPr sz="1300"/>
          </a:p>
        </p:txBody>
      </p:sp>
      <p:pic>
        <p:nvPicPr>
          <p:cNvPr id="253" name="Google Shape;253;p31"/>
          <p:cNvPicPr preferRelativeResize="0"/>
          <p:nvPr/>
        </p:nvPicPr>
        <p:blipFill rotWithShape="1">
          <a:blip r:embed="rId10">
            <a:alphaModFix/>
          </a:blip>
          <a:srcRect b="0" l="9961" r="9961" t="0"/>
          <a:stretch/>
        </p:blipFill>
        <p:spPr>
          <a:xfrm rot="569441">
            <a:off x="4730999" y="309750"/>
            <a:ext cx="2103001" cy="210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11">
            <a:alphaModFix/>
          </a:blip>
          <a:srcRect b="7734" l="0" r="0" t="7734"/>
          <a:stretch/>
        </p:blipFill>
        <p:spPr>
          <a:xfrm rot="-678022">
            <a:off x="6991805" y="1328810"/>
            <a:ext cx="1843225" cy="103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 rotWithShape="1">
          <a:blip r:embed="rId12">
            <a:alphaModFix/>
          </a:blip>
          <a:srcRect b="5412" l="0" r="0" t="5421"/>
          <a:stretch/>
        </p:blipFill>
        <p:spPr>
          <a:xfrm rot="-283173">
            <a:off x="457676" y="2625449"/>
            <a:ext cx="3374241" cy="221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 rotWithShape="1">
          <a:blip r:embed="rId13">
            <a:alphaModFix/>
          </a:blip>
          <a:srcRect b="0" l="3051" r="3042" t="0"/>
          <a:stretch/>
        </p:blipFill>
        <p:spPr>
          <a:xfrm rot="350676">
            <a:off x="4810651" y="2767399"/>
            <a:ext cx="3943098" cy="197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2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2"/>
          <p:cNvSpPr txBox="1"/>
          <p:nvPr/>
        </p:nvSpPr>
        <p:spPr>
          <a:xfrm>
            <a:off x="281250" y="344175"/>
            <a:ext cx="8082300" cy="25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Ohm’s Law: </a:t>
            </a: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Current, Voltage an</a:t>
            </a: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d R</a:t>
            </a:r>
            <a:r>
              <a:rPr lang="en-GB" sz="3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esistance</a:t>
            </a:r>
            <a:endParaRPr sz="39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65" name="Google Shape;265;p32"/>
          <p:cNvSpPr txBox="1"/>
          <p:nvPr/>
        </p:nvSpPr>
        <p:spPr>
          <a:xfrm>
            <a:off x="188251" y="1508500"/>
            <a:ext cx="9375300" cy="3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1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•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Current </a:t>
            </a:r>
            <a:r>
              <a:rPr b="1" lang="en-GB" sz="1800">
                <a:solidFill>
                  <a:srgbClr val="FFFF00"/>
                </a:solidFill>
                <a:latin typeface="Jua"/>
                <a:ea typeface="Jua"/>
                <a:cs typeface="Jua"/>
                <a:sym typeface="Jua"/>
              </a:rPr>
              <a:t>I</a:t>
            </a: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(measured in Amperes or Amps)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095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⚬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flow of electrons which are tiny particles that move through wires and do work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095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⚬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Think of this as water flowing through a hose. It can flow very fast or very slow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1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Jua"/>
              <a:buChar char="•"/>
            </a:pPr>
            <a:r>
              <a:rPr lang="en-GB" sz="18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Voltage </a:t>
            </a:r>
            <a:r>
              <a:rPr b="1" lang="en-GB" sz="1800">
                <a:solidFill>
                  <a:srgbClr val="FFFF00"/>
                </a:solidFill>
                <a:latin typeface="Jua"/>
                <a:ea typeface="Jua"/>
                <a:cs typeface="Jua"/>
                <a:sym typeface="Jua"/>
              </a:rPr>
              <a:t>V</a:t>
            </a:r>
            <a:r>
              <a:rPr lang="en-GB" sz="18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 (measured in Volts)</a:t>
            </a:r>
            <a:endParaRPr sz="18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95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Jua"/>
              <a:buChar char="⚬"/>
            </a:pPr>
            <a:r>
              <a:rPr lang="en-GB" sz="15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The force that pushes electrons through a circuit to produce electricity</a:t>
            </a:r>
            <a:endParaRPr sz="15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95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Jua"/>
              <a:buChar char="⚬"/>
            </a:pPr>
            <a:r>
              <a:rPr lang="en-GB" sz="15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Electrical “height” or potential energy between two points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28600" lvl="1" marL="4572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Jua"/>
              <a:buChar char="•"/>
            </a:pP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Resistance </a:t>
            </a:r>
            <a:r>
              <a:rPr b="1" lang="en-GB" sz="1800">
                <a:solidFill>
                  <a:srgbClr val="FFFF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r>
              <a:rPr lang="en-GB" sz="1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(measured in Ohms 𝛀)</a:t>
            </a:r>
            <a:endParaRPr sz="18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095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⚬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Something that resists the flow of electrons in a circuit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095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Jua"/>
              <a:buChar char="⚬"/>
            </a:pPr>
            <a:r>
              <a:rPr lang="en-GB" sz="1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Think of someone stepping on a garden hose when you are watering plants</a:t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266" name="Google Shape;26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3"/>
          <p:cNvSpPr txBox="1"/>
          <p:nvPr/>
        </p:nvSpPr>
        <p:spPr>
          <a:xfrm>
            <a:off x="1158229" y="877450"/>
            <a:ext cx="261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Ohm’s Triangle </a:t>
            </a:r>
            <a:endParaRPr sz="1000"/>
          </a:p>
        </p:txBody>
      </p:sp>
      <p:pic>
        <p:nvPicPr>
          <p:cNvPr id="274" name="Google Shape;27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0804" y="4002833"/>
            <a:ext cx="1981609" cy="1988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33"/>
          <p:cNvGrpSpPr/>
          <p:nvPr/>
        </p:nvGrpSpPr>
        <p:grpSpPr>
          <a:xfrm>
            <a:off x="700676" y="1504725"/>
            <a:ext cx="7742658" cy="3038621"/>
            <a:chOff x="-3810" y="0"/>
            <a:chExt cx="5108642" cy="3984032"/>
          </a:xfrm>
        </p:grpSpPr>
        <p:sp>
          <p:nvSpPr>
            <p:cNvPr id="276" name="Google Shape;276;p33"/>
            <p:cNvSpPr/>
            <p:nvPr/>
          </p:nvSpPr>
          <p:spPr>
            <a:xfrm>
              <a:off x="10160" y="16510"/>
              <a:ext cx="5079432" cy="3957362"/>
            </a:xfrm>
            <a:custGeom>
              <a:rect b="b" l="l" r="r" t="t"/>
              <a:pathLst>
                <a:path extrusionOk="0" h="3957362" w="507943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277" name="Google Shape;277;p33"/>
            <p:cNvSpPr/>
            <p:nvPr/>
          </p:nvSpPr>
          <p:spPr>
            <a:xfrm>
              <a:off x="-3810" y="0"/>
              <a:ext cx="5108642" cy="3984032"/>
            </a:xfrm>
            <a:custGeom>
              <a:rect b="b" l="l" r="r" t="t"/>
              <a:pathLst>
                <a:path extrusionOk="0" h="3984032" w="510864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78" name="Google Shape;27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99898">
            <a:off x="8033090" y="421771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7881" y="1293388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9371" y="1192671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86362">
            <a:off x="878725" y="1145607"/>
            <a:ext cx="90211" cy="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186291">
            <a:off x="994107" y="901661"/>
            <a:ext cx="132832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2007" y="3847249"/>
            <a:ext cx="2810753" cy="1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2825" y="1622911"/>
            <a:ext cx="3119925" cy="280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71450" y="1929350"/>
            <a:ext cx="3886425" cy="218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3"/>
          <p:cNvSpPr txBox="1"/>
          <p:nvPr/>
        </p:nvSpPr>
        <p:spPr>
          <a:xfrm>
            <a:off x="5007404" y="877450"/>
            <a:ext cx="261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Ohm’s Law Analogy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