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12192000"/>
  <p:notesSz cx="6858000" cy="9144000"/>
  <p:embeddedFontLst>
    <p:embeddedFont>
      <p:font typeface="Roboto"/>
      <p:regular r:id="rId22"/>
      <p:bold r:id="rId23"/>
      <p:italic r:id="rId24"/>
      <p:boldItalic r:id="rId25"/>
    </p:embeddedFont>
    <p:embeddedFont>
      <p:font typeface="Century Gothic"/>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GoogleSlidesCustomDataVersion2">
      <go:slidesCustomData xmlns:go="http://customooxmlschemas.google.com/" r:id="rId30" roundtripDataSignature="AMtx7mj5G1IKY3MYWXym1bAt4gX4TPaQ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regular.fntdata"/><Relationship Id="rId21" Type="http://schemas.openxmlformats.org/officeDocument/2006/relationships/slide" Target="slides/slide16.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enturyGothic-regular.fntdata"/><Relationship Id="rId25" Type="http://schemas.openxmlformats.org/officeDocument/2006/relationships/font" Target="fonts/Roboto-boldItalic.fntdata"/><Relationship Id="rId28" Type="http://schemas.openxmlformats.org/officeDocument/2006/relationships/font" Target="fonts/CenturyGothic-italic.fntdata"/><Relationship Id="rId27" Type="http://schemas.openxmlformats.org/officeDocument/2006/relationships/font" Target="fonts/CenturyGothic-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enturyGothic-boldItalic.fntdata"/><Relationship Id="rId7" Type="http://schemas.openxmlformats.org/officeDocument/2006/relationships/slide" Target="slides/slide2.xml"/><Relationship Id="rId8" Type="http://schemas.openxmlformats.org/officeDocument/2006/relationships/slide" Target="slides/slide3.xml"/><Relationship Id="rId3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 name="Google Shape;7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HELP BAYMAX SAVE HIRO and his friends! Built </a:t>
            </a:r>
            <a:r>
              <a:rPr lang="en-US"/>
              <a:t>3 </a:t>
            </a:r>
            <a:r>
              <a:rPr b="0" i="0" lang="en-US" sz="1200" u="none" cap="none" strike="noStrike">
                <a:solidFill>
                  <a:schemeClr val="dk1"/>
                </a:solidFill>
                <a:latin typeface="Calibri"/>
                <a:ea typeface="Calibri"/>
                <a:cs typeface="Calibri"/>
                <a:sym typeface="Calibri"/>
              </a:rPr>
              <a:t>Simple Machines, placed at the checkpoints. Each simple machine will transport bayma</a:t>
            </a:r>
            <a:r>
              <a:rPr lang="en-US"/>
              <a:t>x to his friends. (explain </a:t>
            </a:r>
            <a:r>
              <a:rPr b="0" i="0" lang="en-US" sz="1200" u="none" cap="none" strike="noStrike">
                <a:solidFill>
                  <a:schemeClr val="dk1"/>
                </a:solidFill>
                <a:latin typeface="Calibri"/>
                <a:ea typeface="Calibri"/>
                <a:cs typeface="Calibri"/>
                <a:sym typeface="Calibri"/>
              </a:rPr>
              <a:t>Wasabi/Honey Lemon and Go go and Fred, to move Baymax to Hiro</a:t>
            </a:r>
            <a:r>
              <a:rPr lang="en-US"/>
              <a:t>)</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-All three simple machines should be different for example you can’t have all inclined planes </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a:t>- </a:t>
            </a:r>
            <a:r>
              <a:rPr b="0" i="0" lang="en-US" sz="1200" u="none" cap="none" strike="noStrike">
                <a:solidFill>
                  <a:schemeClr val="dk1"/>
                </a:solidFill>
                <a:latin typeface="Calibri"/>
                <a:ea typeface="Calibri"/>
                <a:cs typeface="Calibri"/>
                <a:sym typeface="Calibri"/>
              </a:rPr>
              <a:t>Once materials are used, you </a:t>
            </a:r>
            <a:r>
              <a:rPr b="1" i="0" lang="en-US" sz="1200" u="none" cap="none" strike="noStrike">
                <a:solidFill>
                  <a:schemeClr val="dk1"/>
                </a:solidFill>
                <a:latin typeface="Calibri"/>
                <a:ea typeface="Calibri"/>
                <a:cs typeface="Calibri"/>
                <a:sym typeface="Calibri"/>
              </a:rPr>
              <a:t>cannot reuse </a:t>
            </a:r>
            <a:r>
              <a:rPr b="0" i="0" lang="en-US" sz="1200" u="none" cap="none" strike="noStrike">
                <a:solidFill>
                  <a:schemeClr val="dk1"/>
                </a:solidFill>
                <a:latin typeface="Calibri"/>
                <a:ea typeface="Calibri"/>
                <a:cs typeface="Calibri"/>
                <a:sym typeface="Calibri"/>
              </a:rPr>
              <a:t>them for the next checkpoint. For example</a:t>
            </a:r>
            <a:r>
              <a:rPr lang="en-US"/>
              <a:t>, if you use popsicle sticks for one simple machine, you can’t take them and use them for another simple machine in your demonstration.</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a:t>- </a:t>
            </a:r>
            <a:r>
              <a:rPr b="0" i="0" lang="en-US" sz="1200" u="none" cap="none" strike="noStrike">
                <a:solidFill>
                  <a:schemeClr val="dk1"/>
                </a:solidFill>
                <a:latin typeface="Calibri"/>
                <a:ea typeface="Calibri"/>
                <a:cs typeface="Calibri"/>
                <a:sym typeface="Calibri"/>
              </a:rPr>
              <a:t>You may have only </a:t>
            </a:r>
            <a:r>
              <a:rPr b="1" i="0" lang="en-US" sz="1200" u="none" cap="none" strike="noStrike">
                <a:solidFill>
                  <a:schemeClr val="dk1"/>
                </a:solidFill>
                <a:latin typeface="Calibri"/>
                <a:ea typeface="Calibri"/>
                <a:cs typeface="Calibri"/>
                <a:sym typeface="Calibri"/>
              </a:rPr>
              <a:t>one human interaction at the start of every checkpoint (you can push, tap</a:t>
            </a:r>
            <a:r>
              <a:rPr b="1" lang="en-US"/>
              <a:t> to start the machine)</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a:t>- You can reposition baymax at every checkpoint.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 Please do not poke or eat or harm baymax in the process. </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a:t>-IMPORTANT RULE: Okay right now with your team think and choose 3 simple machines you want to build.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We are only giving you a limited amount of supplies, and a limited amount of time, so, 50 minutes, to build your simple machine because, in the real world, engineers have these types of constraints for projects.</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a:t>Have fun and </a:t>
            </a:r>
            <a:r>
              <a:rPr b="0" i="0" lang="en-US" sz="1200" u="none" cap="none" strike="noStrike">
                <a:solidFill>
                  <a:schemeClr val="dk1"/>
                </a:solidFill>
                <a:latin typeface="Calibri"/>
                <a:ea typeface="Calibri"/>
                <a:cs typeface="Calibri"/>
                <a:sym typeface="Calibri"/>
              </a:rPr>
              <a:t>YOU HAVE 50 MINS</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t/>
            </a:r>
            <a:endParaRPr/>
          </a:p>
        </p:txBody>
      </p:sp>
      <p:sp>
        <p:nvSpPr>
          <p:cNvPr id="178" name="Google Shape;17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Have any of you guys heard of Robogals before?</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Robogals is an international, student-run organization. Our mission is to INSPIRE, EMPOWER, AND ENGAGE you by showing you how interesting and fun these topics can be!</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We hold workshops in school like this one and in libraries to try to encourage you guys to be interested in STEM (or Science, Technology, Engineering and Math) and overall to promote diversity in these areas! </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We are all </a:t>
            </a:r>
            <a:r>
              <a:rPr lang="en-US"/>
              <a:t>U</a:t>
            </a:r>
            <a:r>
              <a:rPr b="0" i="0" lang="en-US" sz="1200" u="none" cap="none" strike="noStrike">
                <a:solidFill>
                  <a:schemeClr val="dk1"/>
                </a:solidFill>
                <a:latin typeface="Calibri"/>
                <a:ea typeface="Calibri"/>
                <a:cs typeface="Calibri"/>
                <a:sym typeface="Calibri"/>
              </a:rPr>
              <a:t>niversity of Calgary students, here to volunteer with you guys! Many of us are in engineering but we have volunteers studying biology, chemistry or computer science!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83" name="Google Shape;8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STEM stands for…</a:t>
            </a:r>
            <a:endParaRPr/>
          </a:p>
          <a:p>
            <a:pPr indent="0" lvl="0" marL="0" marR="0" rtl="0" algn="l">
              <a:lnSpc>
                <a:spcPct val="115000"/>
              </a:lnSpc>
              <a:spcBef>
                <a:spcPts val="0"/>
              </a:spcBef>
              <a:spcAft>
                <a:spcPts val="0"/>
              </a:spcAft>
              <a:buClr>
                <a:schemeClr val="dk1"/>
              </a:buClr>
              <a:buSzPts val="1200"/>
              <a:buFont typeface="Calibri"/>
              <a:buNone/>
            </a:pPr>
            <a:r>
              <a:rPr b="0" i="0" lang="en-US" sz="1200" u="sng" cap="none" strike="noStrike">
                <a:solidFill>
                  <a:schemeClr val="dk1"/>
                </a:solidFill>
                <a:latin typeface="Calibri"/>
                <a:ea typeface="Calibri"/>
                <a:cs typeface="Calibri"/>
                <a:sym typeface="Calibri"/>
              </a:rPr>
              <a:t>Science</a:t>
            </a:r>
            <a:r>
              <a:rPr b="0" i="0" lang="en-US" sz="1200" u="none" cap="none" strike="noStrike">
                <a:solidFill>
                  <a:schemeClr val="dk1"/>
                </a:solidFill>
                <a:latin typeface="Calibri"/>
                <a:ea typeface="Calibri"/>
                <a:cs typeface="Calibri"/>
                <a:sym typeface="Calibri"/>
              </a:rPr>
              <a:t>: a system of studying, testing, and experimenting on things in nature. Science is a search for general </a:t>
            </a:r>
            <a:r>
              <a:rPr b="1" i="0" lang="en-US" sz="1200" u="none" cap="none" strike="noStrike">
                <a:solidFill>
                  <a:schemeClr val="dk1"/>
                </a:solidFill>
                <a:latin typeface="Calibri"/>
                <a:ea typeface="Calibri"/>
                <a:cs typeface="Calibri"/>
                <a:sym typeface="Calibri"/>
              </a:rPr>
              <a:t>laws about how the world works</a:t>
            </a:r>
            <a:r>
              <a:rPr b="0" i="0" lang="en-US" sz="1200" u="none" cap="none" strike="noStrike">
                <a:solidFill>
                  <a:schemeClr val="dk1"/>
                </a:solidFill>
                <a:latin typeface="Calibri"/>
                <a:ea typeface="Calibri"/>
                <a:cs typeface="Calibri"/>
                <a:sym typeface="Calibri"/>
              </a:rPr>
              <a:t>.</a:t>
            </a:r>
            <a:endParaRPr/>
          </a:p>
          <a:p>
            <a:pPr indent="0" lvl="0" marL="0" marR="0" rtl="0" algn="l">
              <a:lnSpc>
                <a:spcPct val="115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Give EX. biology, chemistry (how things are composed), physics, astronomy, meteorology, zoology</a:t>
            </a:r>
            <a:endParaRPr/>
          </a:p>
          <a:p>
            <a:pPr indent="0" lvl="0" marL="0" marR="0" rtl="0" algn="l">
              <a:lnSpc>
                <a:spcPct val="115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	Astrology</a:t>
            </a:r>
            <a:r>
              <a:rPr b="0" i="0" lang="en-US" sz="1200" u="none" cap="none" strike="noStrike">
                <a:solidFill>
                  <a:schemeClr val="dk1"/>
                </a:solidFill>
                <a:latin typeface="Calibri"/>
                <a:ea typeface="Calibri"/>
                <a:cs typeface="Calibri"/>
                <a:sym typeface="Calibri"/>
              </a:rPr>
              <a:t>: The study of the movements and relative positions of celestial bodies.</a:t>
            </a:r>
            <a:endParaRPr/>
          </a:p>
          <a:p>
            <a:pPr indent="0" lvl="0" marL="0" marR="0" rtl="0" algn="l">
              <a:lnSpc>
                <a:spcPct val="115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	Biology</a:t>
            </a:r>
            <a:r>
              <a:rPr b="0" i="0" lang="en-US" sz="1200" u="none" cap="none" strike="noStrike">
                <a:solidFill>
                  <a:schemeClr val="dk1"/>
                </a:solidFill>
                <a:latin typeface="Calibri"/>
                <a:ea typeface="Calibri"/>
                <a:cs typeface="Calibri"/>
                <a:sym typeface="Calibri"/>
              </a:rPr>
              <a:t>: The study of living organisms. Many specialized fields within biology including: morphology, physiology, anatomy, behaviour, 	etc.</a:t>
            </a:r>
            <a:endParaRPr/>
          </a:p>
          <a:p>
            <a:pPr indent="0" lvl="0" marL="0" marR="0" rtl="0" algn="l">
              <a:lnSpc>
                <a:spcPct val="115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	Botany</a:t>
            </a:r>
            <a:r>
              <a:rPr b="0" i="0" lang="en-US" sz="1200" u="none" cap="none" strike="noStrike">
                <a:solidFill>
                  <a:schemeClr val="dk1"/>
                </a:solidFill>
                <a:latin typeface="Calibri"/>
                <a:ea typeface="Calibri"/>
                <a:cs typeface="Calibri"/>
                <a:sym typeface="Calibri"/>
              </a:rPr>
              <a:t>: The science of plants, one of the branches of biology.</a:t>
            </a:r>
            <a:endParaRPr/>
          </a:p>
          <a:p>
            <a:pPr indent="0" lvl="0" marL="0" marR="0" rtl="0" algn="l">
              <a:lnSpc>
                <a:spcPct val="115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	Chemistry</a:t>
            </a:r>
            <a:r>
              <a:rPr b="0" i="0" lang="en-US" sz="1200" u="none" cap="none" strike="noStrike">
                <a:solidFill>
                  <a:schemeClr val="dk1"/>
                </a:solidFill>
                <a:latin typeface="Calibri"/>
                <a:ea typeface="Calibri"/>
                <a:cs typeface="Calibri"/>
                <a:sym typeface="Calibri"/>
              </a:rPr>
              <a:t>: Deals with identifying the substances of which matter is composed; the investigation of their properties and the ways in 	which they interact, combine, and change; and the use of these processes to form new substances.</a:t>
            </a:r>
            <a:endParaRPr/>
          </a:p>
          <a:p>
            <a:pPr indent="0" lvl="0" marL="0" marR="0" rtl="0" algn="l">
              <a:lnSpc>
                <a:spcPct val="115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	Geology</a:t>
            </a:r>
            <a:r>
              <a:rPr b="0" i="0" lang="en-US" sz="1200" u="none" cap="none" strike="noStrike">
                <a:solidFill>
                  <a:schemeClr val="dk1"/>
                </a:solidFill>
                <a:latin typeface="Calibri"/>
                <a:ea typeface="Calibri"/>
                <a:cs typeface="Calibri"/>
                <a:sym typeface="Calibri"/>
              </a:rPr>
              <a:t>: Deals with the earth’s physical structure and substance, its history and the processes that act on it.</a:t>
            </a:r>
            <a:endParaRPr/>
          </a:p>
          <a:p>
            <a:pPr indent="0" lvl="0" marL="0" marR="0" rtl="0" algn="l">
              <a:lnSpc>
                <a:spcPct val="115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	Meteorology</a:t>
            </a:r>
            <a:r>
              <a:rPr b="0" i="0" lang="en-US" sz="1200" u="none" cap="none" strike="noStrike">
                <a:solidFill>
                  <a:schemeClr val="dk1"/>
                </a:solidFill>
                <a:latin typeface="Calibri"/>
                <a:ea typeface="Calibri"/>
                <a:cs typeface="Calibri"/>
                <a:sym typeface="Calibri"/>
              </a:rPr>
              <a:t>: Concerned with processes and phenomena of the atmosphere; Think of weather forecasters.</a:t>
            </a:r>
            <a:endParaRPr/>
          </a:p>
          <a:p>
            <a:pPr indent="0" lvl="0" marL="0" marR="0" rtl="0" algn="l">
              <a:lnSpc>
                <a:spcPct val="115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	Oceanography</a:t>
            </a:r>
            <a:r>
              <a:rPr b="0" i="0" lang="en-US" sz="1200" u="none" cap="none" strike="noStrike">
                <a:solidFill>
                  <a:schemeClr val="dk1"/>
                </a:solidFill>
                <a:latin typeface="Calibri"/>
                <a:ea typeface="Calibri"/>
                <a:cs typeface="Calibri"/>
                <a:sym typeface="Calibri"/>
              </a:rPr>
              <a:t>: Deals with the physical and biological properties and phenomena of the sea.</a:t>
            </a:r>
            <a:endParaRPr/>
          </a:p>
          <a:p>
            <a:pPr indent="0" lvl="0" marL="0" marR="0" rtl="0" algn="l">
              <a:lnSpc>
                <a:spcPct val="115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	Physics</a:t>
            </a:r>
            <a:r>
              <a:rPr b="0" i="0" lang="en-US" sz="1200" u="none" cap="none" strike="noStrike">
                <a:solidFill>
                  <a:schemeClr val="dk1"/>
                </a:solidFill>
                <a:latin typeface="Calibri"/>
                <a:ea typeface="Calibri"/>
                <a:cs typeface="Calibri"/>
                <a:sym typeface="Calibri"/>
              </a:rPr>
              <a:t>: Concerned with the nature and properties of matter and energy.</a:t>
            </a:r>
            <a:endParaRPr/>
          </a:p>
          <a:p>
            <a:pPr indent="0" lvl="0" marL="0" marR="0" rtl="0" algn="l">
              <a:lnSpc>
                <a:spcPct val="115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	Zoology</a:t>
            </a:r>
            <a:r>
              <a:rPr b="0" i="0" lang="en-US" sz="1200" u="none" cap="none" strike="noStrike">
                <a:solidFill>
                  <a:schemeClr val="dk1"/>
                </a:solidFill>
                <a:latin typeface="Calibri"/>
                <a:ea typeface="Calibri"/>
                <a:cs typeface="Calibri"/>
                <a:sym typeface="Calibri"/>
              </a:rPr>
              <a:t>: The study of the behaviour, structure, physiology, classification, and distribution of animals.</a:t>
            </a:r>
            <a:endParaRPr/>
          </a:p>
          <a:p>
            <a:pPr indent="0" lvl="0" marL="0" marR="0" rtl="0" algn="l">
              <a:lnSpc>
                <a:spcPct val="115000"/>
              </a:lnSpc>
              <a:spcBef>
                <a:spcPts val="0"/>
              </a:spcBef>
              <a:spcAft>
                <a:spcPts val="0"/>
              </a:spcAft>
              <a:buClr>
                <a:schemeClr val="dk1"/>
              </a:buClr>
              <a:buSzPts val="1200"/>
              <a:buFont typeface="Calibri"/>
              <a:buNone/>
            </a:pPr>
            <a:r>
              <a:t/>
            </a:r>
            <a:endParaRPr b="0" i="0" sz="1200" u="sng"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200"/>
              <a:buFont typeface="Calibri"/>
              <a:buNone/>
            </a:pPr>
            <a:r>
              <a:rPr b="0" i="0" lang="en-US" sz="1200" u="sng" cap="none" strike="noStrike">
                <a:solidFill>
                  <a:schemeClr val="dk1"/>
                </a:solidFill>
                <a:latin typeface="Calibri"/>
                <a:ea typeface="Calibri"/>
                <a:cs typeface="Calibri"/>
                <a:sym typeface="Calibri"/>
              </a:rPr>
              <a:t>Technology</a:t>
            </a:r>
            <a:r>
              <a:rPr b="0" i="0" lang="en-US" sz="1200" u="none" cap="none" strike="noStrike">
                <a:solidFill>
                  <a:schemeClr val="dk1"/>
                </a:solidFill>
                <a:latin typeface="Calibri"/>
                <a:ea typeface="Calibri"/>
                <a:cs typeface="Calibri"/>
                <a:sym typeface="Calibri"/>
              </a:rPr>
              <a:t>: the use of science invent useful things or solve problems. Anything man-made</a:t>
            </a:r>
            <a:endParaRPr/>
          </a:p>
          <a:p>
            <a:pPr indent="0" lvl="0" marL="0" marR="0" rtl="0" algn="l">
              <a:lnSpc>
                <a:spcPct val="115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EX. chair, computer yo-yo, wheel --. Doesn’t have to be electrical</a:t>
            </a:r>
            <a:endParaRPr/>
          </a:p>
          <a:p>
            <a:pPr indent="0" lvl="0" marL="0" marR="0" rtl="0" algn="l">
              <a:lnSpc>
                <a:spcPct val="115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JOBS: Software developers, Computer Analysts, Web Developers, Inventors</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200"/>
              <a:buFont typeface="Calibri"/>
              <a:buNone/>
            </a:pPr>
            <a:r>
              <a:t/>
            </a:r>
            <a:endParaRPr b="0" i="0" sz="1200" u="sng"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200"/>
              <a:buFont typeface="Calibri"/>
              <a:buNone/>
            </a:pPr>
            <a:r>
              <a:rPr b="0" i="0" lang="en-US" sz="1200" u="sng" cap="none" strike="noStrike">
                <a:solidFill>
                  <a:schemeClr val="dk1"/>
                </a:solidFill>
                <a:latin typeface="Calibri"/>
                <a:ea typeface="Calibri"/>
                <a:cs typeface="Calibri"/>
                <a:sym typeface="Calibri"/>
              </a:rPr>
              <a:t>Engineering:</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Designs and builds complex products, machines</a:t>
            </a:r>
            <a:r>
              <a:rPr b="0" i="0" lang="en-US" sz="1200" u="none" cap="none" strike="noStrike">
                <a:solidFill>
                  <a:schemeClr val="dk1"/>
                </a:solidFill>
                <a:latin typeface="Calibri"/>
                <a:ea typeface="Calibri"/>
                <a:cs typeface="Calibri"/>
                <a:sym typeface="Calibri"/>
              </a:rPr>
              <a:t>, systems, or structures. Engineers want to know how and why things work.</a:t>
            </a:r>
            <a:endParaRPr/>
          </a:p>
          <a:p>
            <a:pPr indent="0" lvl="0" marL="0" marR="0" rtl="0" algn="l">
              <a:lnSpc>
                <a:spcPct val="115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EX: Types of engineering: oil and gas, chemical, civil, mechanical,</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200"/>
              <a:buFont typeface="Calibri"/>
              <a:buNone/>
            </a:pPr>
            <a:r>
              <a:t/>
            </a:r>
            <a:endParaRPr b="0" i="0" sz="1200" u="sng"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200"/>
              <a:buFont typeface="Calibri"/>
              <a:buNone/>
            </a:pPr>
            <a:r>
              <a:rPr b="0" i="0" lang="en-US" sz="1200" u="sng" cap="none" strike="noStrike">
                <a:solidFill>
                  <a:schemeClr val="dk1"/>
                </a:solidFill>
                <a:latin typeface="Calibri"/>
                <a:ea typeface="Calibri"/>
                <a:cs typeface="Calibri"/>
                <a:sym typeface="Calibri"/>
              </a:rPr>
              <a:t>Math:  </a:t>
            </a:r>
            <a:r>
              <a:rPr b="0" i="0" lang="en-US" sz="1200" u="none" cap="none" strike="noStrike">
                <a:solidFill>
                  <a:schemeClr val="dk1"/>
                </a:solidFill>
                <a:latin typeface="Calibri"/>
                <a:ea typeface="Calibri"/>
                <a:cs typeface="Calibri"/>
                <a:sym typeface="Calibri"/>
              </a:rPr>
              <a:t>Science that explains </a:t>
            </a:r>
            <a:r>
              <a:rPr b="1" i="0" lang="en-US" sz="1200" u="none" cap="none" strike="noStrike">
                <a:solidFill>
                  <a:schemeClr val="dk1"/>
                </a:solidFill>
                <a:latin typeface="Calibri"/>
                <a:ea typeface="Calibri"/>
                <a:cs typeface="Calibri"/>
                <a:sym typeface="Calibri"/>
              </a:rPr>
              <a:t>numbers, quantities, measurements, and the relations</a:t>
            </a:r>
            <a:r>
              <a:rPr b="0" i="0" lang="en-US" sz="1200" u="none" cap="none" strike="noStrike">
                <a:solidFill>
                  <a:schemeClr val="dk1"/>
                </a:solidFill>
                <a:latin typeface="Calibri"/>
                <a:ea typeface="Calibri"/>
                <a:cs typeface="Calibri"/>
                <a:sym typeface="Calibri"/>
              </a:rPr>
              <a:t> between them</a:t>
            </a:r>
            <a:endParaRPr/>
          </a:p>
          <a:p>
            <a:pPr indent="0" lvl="0" marL="0" marR="0" rtl="0" algn="l">
              <a:lnSpc>
                <a:spcPct val="115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Science, technology, engineering all use math</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94" name="Google Shape;9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617be02429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617be02429_1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g2617be02429_1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So now for the main event: our simple machine challenge!</a:t>
            </a:r>
            <a:endParaRPr/>
          </a:p>
          <a:p>
            <a:pPr indent="0" lvl="0" marL="0" marR="0" rtl="0" algn="l">
              <a:lnSpc>
                <a:spcPct val="100000"/>
              </a:lnSpc>
              <a:spcBef>
                <a:spcPts val="0"/>
              </a:spcBef>
              <a:spcAft>
                <a:spcPts val="0"/>
              </a:spcAft>
              <a:buSzPts val="1400"/>
              <a:buNone/>
            </a:pPr>
            <a:r>
              <a:t/>
            </a:r>
            <a:endParaRPr/>
          </a:p>
          <a:p>
            <a:pPr indent="-317500" lvl="0" marL="457200" marR="0" rtl="0" algn="l">
              <a:lnSpc>
                <a:spcPct val="100000"/>
              </a:lnSpc>
              <a:spcBef>
                <a:spcPts val="0"/>
              </a:spcBef>
              <a:spcAft>
                <a:spcPts val="0"/>
              </a:spcAft>
              <a:buSzPts val="1400"/>
              <a:buChar char="-"/>
            </a:pPr>
            <a:r>
              <a:rPr lang="en-US"/>
              <a:t>ask if they’ve heard of Big Hero 6</a:t>
            </a:r>
            <a:endParaRPr/>
          </a:p>
          <a:p>
            <a:pPr indent="-317500" lvl="0" marL="457200" marR="0" rtl="0" algn="l">
              <a:lnSpc>
                <a:spcPct val="100000"/>
              </a:lnSpc>
              <a:spcBef>
                <a:spcPts val="0"/>
              </a:spcBef>
              <a:spcAft>
                <a:spcPts val="0"/>
              </a:spcAft>
              <a:buSzPts val="1400"/>
              <a:buChar char="-"/>
            </a:pPr>
            <a:r>
              <a:rPr lang="en-US"/>
              <a:t>ask if they’ve learned the simple machines unit</a:t>
            </a:r>
            <a:endParaRPr/>
          </a:p>
          <a:p>
            <a:pPr indent="-317500" lvl="0" marL="457200" marR="0" rtl="0" algn="l">
              <a:lnSpc>
                <a:spcPct val="100000"/>
              </a:lnSpc>
              <a:spcBef>
                <a:spcPts val="0"/>
              </a:spcBef>
              <a:spcAft>
                <a:spcPts val="0"/>
              </a:spcAft>
              <a:buSzPts val="1400"/>
              <a:buChar char="-"/>
            </a:pPr>
            <a:r>
              <a:rPr lang="en-US"/>
              <a:t>before we get into the challenge, what are simple machines?</a:t>
            </a:r>
            <a:endParaRPr/>
          </a:p>
        </p:txBody>
      </p:sp>
      <p:sp>
        <p:nvSpPr>
          <p:cNvPr id="159" name="Google Shape;15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So now for the main event: our simple machine challenge!</a:t>
            </a:r>
            <a:endParaRPr/>
          </a:p>
          <a:p>
            <a:pPr indent="0" lvl="0" marL="0" marR="0" rtl="0" algn="l">
              <a:lnSpc>
                <a:spcPct val="100000"/>
              </a:lnSpc>
              <a:spcBef>
                <a:spcPts val="0"/>
              </a:spcBef>
              <a:spcAft>
                <a:spcPts val="0"/>
              </a:spcAft>
              <a:buSzPts val="1400"/>
              <a:buNone/>
            </a:pPr>
            <a:r>
              <a:t/>
            </a:r>
            <a:endParaRPr/>
          </a:p>
          <a:p>
            <a:pPr indent="-317500" lvl="0" marL="457200" marR="0" rtl="0" algn="l">
              <a:lnSpc>
                <a:spcPct val="100000"/>
              </a:lnSpc>
              <a:spcBef>
                <a:spcPts val="0"/>
              </a:spcBef>
              <a:spcAft>
                <a:spcPts val="0"/>
              </a:spcAft>
              <a:buSzPts val="1400"/>
              <a:buChar char="-"/>
            </a:pPr>
            <a:r>
              <a:rPr lang="en-US"/>
              <a:t>ask if they’ve heard of Big Hero 6</a:t>
            </a:r>
            <a:endParaRPr/>
          </a:p>
          <a:p>
            <a:pPr indent="-317500" lvl="0" marL="457200" marR="0" rtl="0" algn="l">
              <a:lnSpc>
                <a:spcPct val="100000"/>
              </a:lnSpc>
              <a:spcBef>
                <a:spcPts val="0"/>
              </a:spcBef>
              <a:spcAft>
                <a:spcPts val="0"/>
              </a:spcAft>
              <a:buSzPts val="1400"/>
              <a:buChar char="-"/>
            </a:pPr>
            <a:r>
              <a:rPr lang="en-US"/>
              <a:t>ask if they’ve learned the simple machines unit</a:t>
            </a:r>
            <a:endParaRPr/>
          </a:p>
          <a:p>
            <a:pPr indent="-317500" lvl="0" marL="457200" marR="0" rtl="0" algn="l">
              <a:lnSpc>
                <a:spcPct val="100000"/>
              </a:lnSpc>
              <a:spcBef>
                <a:spcPts val="0"/>
              </a:spcBef>
              <a:spcAft>
                <a:spcPts val="0"/>
              </a:spcAft>
              <a:buSzPts val="1400"/>
              <a:buChar char="-"/>
            </a:pPr>
            <a:r>
              <a:rPr lang="en-US"/>
              <a:t>before we get into the challenge, what are simple machines?</a:t>
            </a:r>
            <a:endParaRPr/>
          </a:p>
        </p:txBody>
      </p:sp>
      <p:sp>
        <p:nvSpPr>
          <p:cNvPr id="167" name="Google Shape;16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6" name="Google Shape;1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7" name="Google Shape;1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pic>
        <p:nvPicPr>
          <p:cNvPr id="18" name="Google Shape;18;p17"/>
          <p:cNvPicPr preferRelativeResize="0"/>
          <p:nvPr/>
        </p:nvPicPr>
        <p:blipFill rotWithShape="1">
          <a:blip r:embed="rId3">
            <a:alphaModFix/>
          </a:blip>
          <a:srcRect b="0" l="0" r="0" t="0"/>
          <a:stretch/>
        </p:blipFill>
        <p:spPr>
          <a:xfrm>
            <a:off x="2852465" y="1137206"/>
            <a:ext cx="6487071" cy="458358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bg>
      <p:bgPr>
        <a:blipFill>
          <a:blip r:embed="rId2">
            <a:alphaModFix/>
          </a:blip>
          <a:stretch>
            <a:fillRect/>
          </a:stretch>
        </a:blipFill>
      </p:bgPr>
    </p:bg>
    <p:spTree>
      <p:nvGrpSpPr>
        <p:cNvPr id="70" name="Shape 70"/>
        <p:cNvGrpSpPr/>
        <p:nvPr/>
      </p:nvGrpSpPr>
      <p:grpSpPr>
        <a:xfrm>
          <a:off x="0" y="0"/>
          <a:ext cx="0" cy="0"/>
          <a:chOff x="0" y="0"/>
          <a:chExt cx="0" cy="0"/>
        </a:xfrm>
      </p:grpSpPr>
      <p:sp>
        <p:nvSpPr>
          <p:cNvPr id="71" name="Google Shape;71;p26"/>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Roboto"/>
              <a:buNone/>
              <a:defRPr b="0" i="0" sz="44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2" name="Google Shape;72;p2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73" name="Google Shape;73;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4" name="Google Shape;74;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5" name="Google Shape;75;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21" name="Google Shape;2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2" name="Google Shape;2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3" name="Google Shape;2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18"/>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4400"/>
              <a:buFont typeface="Roboto"/>
              <a:buNone/>
              <a:defRPr b="0" i="0" sz="44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19"/>
          <p:cNvSpPr txBox="1"/>
          <p:nvPr>
            <p:ph idx="1" type="body"/>
          </p:nvPr>
        </p:nvSpPr>
        <p:spPr>
          <a:xfrm>
            <a:off x="831850" y="5173133"/>
            <a:ext cx="10515600" cy="916517"/>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entury Gothic"/>
                <a:ea typeface="Century Gothic"/>
                <a:cs typeface="Century Gothic"/>
                <a:sym typeface="Century Gothic"/>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entury Gothic"/>
                <a:ea typeface="Century Gothic"/>
                <a:cs typeface="Century Gothic"/>
                <a:sym typeface="Century Gothic"/>
              </a:defRPr>
            </a:lvl2pPr>
            <a:lvl3pPr indent="-228600" lvl="2" marL="1371600" marR="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entury Gothic"/>
                <a:ea typeface="Century Gothic"/>
                <a:cs typeface="Century Gothic"/>
                <a:sym typeface="Century Gothic"/>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entury Gothic"/>
                <a:ea typeface="Century Gothic"/>
                <a:cs typeface="Century Gothic"/>
                <a:sym typeface="Century Gothic"/>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entury Gothic"/>
                <a:ea typeface="Century Gothic"/>
                <a:cs typeface="Century Gothic"/>
                <a:sym typeface="Century Gothic"/>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entury Gothic"/>
                <a:ea typeface="Century Gothic"/>
                <a:cs typeface="Century Gothic"/>
                <a:sym typeface="Century Gothic"/>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entury Gothic"/>
                <a:ea typeface="Century Gothic"/>
                <a:cs typeface="Century Gothic"/>
                <a:sym typeface="Century Gothic"/>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entury Gothic"/>
                <a:ea typeface="Century Gothic"/>
                <a:cs typeface="Century Gothic"/>
                <a:sym typeface="Century Gothic"/>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entury Gothic"/>
                <a:ea typeface="Century Gothic"/>
                <a:cs typeface="Century Gothic"/>
                <a:sym typeface="Century Gothic"/>
              </a:defRPr>
            </a:lvl9pPr>
          </a:lstStyle>
          <a:p/>
        </p:txBody>
      </p:sp>
      <p:sp>
        <p:nvSpPr>
          <p:cNvPr id="27" name="Google Shape;27;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8" name="Google Shape;28;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9" name="Google Shape;29;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2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32" name="Google Shape;32;p2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33" name="Google Shape;33;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4" name="Google Shape;34;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5" name="Google Shape;35;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20"/>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4400"/>
              <a:buFont typeface="Roboto"/>
              <a:buNone/>
              <a:defRPr b="0" i="0" sz="44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21"/>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4400"/>
              <a:buFont typeface="Roboto"/>
              <a:buNone/>
              <a:defRPr b="0" i="0" sz="44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 name="Google Shape;39;p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entury Gothic"/>
                <a:ea typeface="Century Gothic"/>
                <a:cs typeface="Century Gothic"/>
                <a:sym typeface="Century Gothic"/>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entury Gothic"/>
                <a:ea typeface="Century Gothic"/>
                <a:cs typeface="Century Gothic"/>
                <a:sym typeface="Century Gothic"/>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entury Gothic"/>
                <a:ea typeface="Century Gothic"/>
                <a:cs typeface="Century Gothic"/>
                <a:sym typeface="Century Gothic"/>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entury Gothic"/>
                <a:ea typeface="Century Gothic"/>
                <a:cs typeface="Century Gothic"/>
                <a:sym typeface="Century Gothic"/>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entury Gothic"/>
                <a:ea typeface="Century Gothic"/>
                <a:cs typeface="Century Gothic"/>
                <a:sym typeface="Century Gothic"/>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entury Gothic"/>
                <a:ea typeface="Century Gothic"/>
                <a:cs typeface="Century Gothic"/>
                <a:sym typeface="Century Gothic"/>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entury Gothic"/>
                <a:ea typeface="Century Gothic"/>
                <a:cs typeface="Century Gothic"/>
                <a:sym typeface="Century Gothic"/>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entury Gothic"/>
                <a:ea typeface="Century Gothic"/>
                <a:cs typeface="Century Gothic"/>
                <a:sym typeface="Century Gothic"/>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entury Gothic"/>
                <a:ea typeface="Century Gothic"/>
                <a:cs typeface="Century Gothic"/>
                <a:sym typeface="Century Gothic"/>
              </a:defRPr>
            </a:lvl9pPr>
          </a:lstStyle>
          <a:p/>
        </p:txBody>
      </p:sp>
      <p:sp>
        <p:nvSpPr>
          <p:cNvPr id="40" name="Google Shape;40;p2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41" name="Google Shape;41;p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entury Gothic"/>
                <a:ea typeface="Century Gothic"/>
                <a:cs typeface="Century Gothic"/>
                <a:sym typeface="Century Gothic"/>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entury Gothic"/>
                <a:ea typeface="Century Gothic"/>
                <a:cs typeface="Century Gothic"/>
                <a:sym typeface="Century Gothic"/>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entury Gothic"/>
                <a:ea typeface="Century Gothic"/>
                <a:cs typeface="Century Gothic"/>
                <a:sym typeface="Century Gothic"/>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entury Gothic"/>
                <a:ea typeface="Century Gothic"/>
                <a:cs typeface="Century Gothic"/>
                <a:sym typeface="Century Gothic"/>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entury Gothic"/>
                <a:ea typeface="Century Gothic"/>
                <a:cs typeface="Century Gothic"/>
                <a:sym typeface="Century Gothic"/>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entury Gothic"/>
                <a:ea typeface="Century Gothic"/>
                <a:cs typeface="Century Gothic"/>
                <a:sym typeface="Century Gothic"/>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entury Gothic"/>
                <a:ea typeface="Century Gothic"/>
                <a:cs typeface="Century Gothic"/>
                <a:sym typeface="Century Gothic"/>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entury Gothic"/>
                <a:ea typeface="Century Gothic"/>
                <a:cs typeface="Century Gothic"/>
                <a:sym typeface="Century Gothic"/>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entury Gothic"/>
                <a:ea typeface="Century Gothic"/>
                <a:cs typeface="Century Gothic"/>
                <a:sym typeface="Century Gothic"/>
              </a:defRPr>
            </a:lvl9pPr>
          </a:lstStyle>
          <a:p/>
        </p:txBody>
      </p:sp>
      <p:sp>
        <p:nvSpPr>
          <p:cNvPr id="42" name="Google Shape;42;p2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43" name="Google Shape;43;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4" name="Google Shape;44;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5" name="Google Shape;4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8" name="Google Shape;4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9" name="Google Shape;4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22"/>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4400"/>
              <a:buFont typeface="Roboto"/>
              <a:buNone/>
              <a:defRPr b="0" i="0" sz="44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23"/>
          <p:cNvSpPr txBox="1"/>
          <p:nvPr>
            <p:ph type="title"/>
          </p:nvPr>
        </p:nvSpPr>
        <p:spPr>
          <a:xfrm>
            <a:off x="0" y="2743200"/>
            <a:ext cx="5469467" cy="6858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3" name="Google Shape;53;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entury Gothic"/>
                <a:ea typeface="Century Gothic"/>
                <a:cs typeface="Century Gothic"/>
                <a:sym typeface="Century Gothic"/>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54" name="Google Shape;5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5" name="Google Shape;5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6" name="Google Shape;5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24"/>
          <p:cNvSpPr/>
          <p:nvPr>
            <p:ph idx="2" type="pic"/>
          </p:nvPr>
        </p:nvSpPr>
        <p:spPr>
          <a:xfrm>
            <a:off x="5183188" y="987425"/>
            <a:ext cx="6172200" cy="4873625"/>
          </a:xfrm>
          <a:prstGeom prst="rect">
            <a:avLst/>
          </a:prstGeom>
          <a:noFill/>
          <a:ln>
            <a:noFill/>
          </a:ln>
        </p:spPr>
      </p:sp>
      <p:sp>
        <p:nvSpPr>
          <p:cNvPr id="59" name="Google Shape;59;p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entury Gothic"/>
                <a:ea typeface="Century Gothic"/>
                <a:cs typeface="Century Gothic"/>
                <a:sym typeface="Century Gothic"/>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9pPr>
          </a:lstStyle>
          <a:p/>
        </p:txBody>
      </p:sp>
      <p:sp>
        <p:nvSpPr>
          <p:cNvPr id="60" name="Google Shape;6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61" name="Google Shape;6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62" name="Google Shape;6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63" name="Google Shape;63;p24"/>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4400"/>
              <a:buFont typeface="Roboto"/>
              <a:buNone/>
              <a:defRPr b="0" i="0" sz="44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66" name="Google Shape;66;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67" name="Google Shape;67;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68" name="Google Shape;68;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69" name="Google Shape;69;p25"/>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4400"/>
              <a:buFont typeface="Roboto"/>
              <a:buNone/>
              <a:defRPr b="0" i="0" sz="44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11" name="Google Shape;11;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2" name="Google Shape;12;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6.png"/><Relationship Id="rId7" Type="http://schemas.openxmlformats.org/officeDocument/2006/relationships/image" Target="../media/image35.png"/><Relationship Id="rId8"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47.jpg"/><Relationship Id="rId6" Type="http://schemas.openxmlformats.org/officeDocument/2006/relationships/image" Target="../media/image51.jpg"/><Relationship Id="rId7" Type="http://schemas.openxmlformats.org/officeDocument/2006/relationships/image" Target="../media/image4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0.jpg"/><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gif"/><Relationship Id="rId4" Type="http://schemas.openxmlformats.org/officeDocument/2006/relationships/image" Target="../media/image8.jpg"/><Relationship Id="rId5" Type="http://schemas.openxmlformats.org/officeDocument/2006/relationships/image" Target="../media/image14.jpg"/><Relationship Id="rId6"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52.png"/><Relationship Id="rId5" Type="http://schemas.openxmlformats.org/officeDocument/2006/relationships/image" Target="../media/image27.png"/><Relationship Id="rId6"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38.png"/><Relationship Id="rId7" Type="http://schemas.openxmlformats.org/officeDocument/2006/relationships/image" Target="../media/image40.pn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9.jpg"/><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26.png"/><Relationship Id="rId7" Type="http://schemas.openxmlformats.org/officeDocument/2006/relationships/image" Target="../media/image29.png"/><Relationship Id="rId8"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9"/>
          <p:cNvSpPr txBox="1"/>
          <p:nvPr>
            <p:ph type="title"/>
          </p:nvPr>
        </p:nvSpPr>
        <p:spPr>
          <a:xfrm>
            <a:off x="-495485" y="822869"/>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Roboto"/>
              <a:buNone/>
            </a:pPr>
            <a:r>
              <a:rPr b="0" i="0" lang="en-US" sz="4000" u="none" cap="none" strike="noStrike">
                <a:solidFill>
                  <a:schemeClr val="lt1"/>
                </a:solidFill>
                <a:latin typeface="Roboto"/>
                <a:ea typeface="Roboto"/>
                <a:cs typeface="Roboto"/>
                <a:sym typeface="Roboto"/>
              </a:rPr>
              <a:t>Here’s The Situation</a:t>
            </a:r>
            <a:endParaRPr b="0" i="0" sz="4000" u="none" cap="none" strike="noStrike">
              <a:solidFill>
                <a:schemeClr val="lt1"/>
              </a:solidFill>
              <a:latin typeface="Roboto"/>
              <a:ea typeface="Roboto"/>
              <a:cs typeface="Roboto"/>
              <a:sym typeface="Roboto"/>
            </a:endParaRPr>
          </a:p>
        </p:txBody>
      </p:sp>
      <p:grpSp>
        <p:nvGrpSpPr>
          <p:cNvPr id="181" name="Google Shape;181;p9"/>
          <p:cNvGrpSpPr/>
          <p:nvPr/>
        </p:nvGrpSpPr>
        <p:grpSpPr>
          <a:xfrm>
            <a:off x="1067818" y="4287235"/>
            <a:ext cx="9938379" cy="1658572"/>
            <a:chOff x="0" y="0"/>
            <a:chExt cx="5291455" cy="852170"/>
          </a:xfrm>
        </p:grpSpPr>
        <p:grpSp>
          <p:nvGrpSpPr>
            <p:cNvPr id="182" name="Google Shape;182;p9"/>
            <p:cNvGrpSpPr/>
            <p:nvPr/>
          </p:nvGrpSpPr>
          <p:grpSpPr>
            <a:xfrm>
              <a:off x="224155" y="365651"/>
              <a:ext cx="4843780" cy="121394"/>
              <a:chOff x="0" y="-744"/>
              <a:chExt cx="4843780" cy="121394"/>
            </a:xfrm>
          </p:grpSpPr>
          <p:cxnSp>
            <p:nvCxnSpPr>
              <p:cNvPr id="183" name="Google Shape;183;p9"/>
              <p:cNvCxnSpPr/>
              <p:nvPr/>
            </p:nvCxnSpPr>
            <p:spPr>
              <a:xfrm>
                <a:off x="0" y="59690"/>
                <a:ext cx="4815205" cy="3810"/>
              </a:xfrm>
              <a:prstGeom prst="straightConnector1">
                <a:avLst/>
              </a:prstGeom>
              <a:noFill/>
              <a:ln cap="flat" cmpd="sng" w="19050">
                <a:solidFill>
                  <a:srgbClr val="000000"/>
                </a:solidFill>
                <a:prstDash val="dash"/>
                <a:round/>
                <a:headEnd len="sm" w="sm" type="none"/>
                <a:tailEnd len="sm" w="sm" type="none"/>
              </a:ln>
            </p:spPr>
          </p:cxnSp>
          <p:sp>
            <p:nvSpPr>
              <p:cNvPr id="184" name="Google Shape;184;p9"/>
              <p:cNvSpPr/>
              <p:nvPr/>
            </p:nvSpPr>
            <p:spPr>
              <a:xfrm>
                <a:off x="1905" y="0"/>
                <a:ext cx="104775" cy="10795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entury Gothic"/>
                  <a:ea typeface="Century Gothic"/>
                  <a:cs typeface="Century Gothic"/>
                  <a:sym typeface="Century Gothic"/>
                </a:endParaRPr>
              </a:p>
            </p:txBody>
          </p:sp>
          <p:sp>
            <p:nvSpPr>
              <p:cNvPr id="185" name="Google Shape;185;p9"/>
              <p:cNvSpPr/>
              <p:nvPr/>
            </p:nvSpPr>
            <p:spPr>
              <a:xfrm>
                <a:off x="1932305" y="0"/>
                <a:ext cx="104775" cy="10795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entury Gothic"/>
                  <a:ea typeface="Century Gothic"/>
                  <a:cs typeface="Century Gothic"/>
                  <a:sym typeface="Century Gothic"/>
                </a:endParaRPr>
              </a:p>
            </p:txBody>
          </p:sp>
          <p:sp>
            <p:nvSpPr>
              <p:cNvPr id="186" name="Google Shape;186;p9"/>
              <p:cNvSpPr/>
              <p:nvPr/>
            </p:nvSpPr>
            <p:spPr>
              <a:xfrm>
                <a:off x="3178492" y="-744"/>
                <a:ext cx="104775" cy="10795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entury Gothic"/>
                  <a:ea typeface="Century Gothic"/>
                  <a:cs typeface="Century Gothic"/>
                  <a:sym typeface="Century Gothic"/>
                </a:endParaRPr>
              </a:p>
            </p:txBody>
          </p:sp>
          <p:sp>
            <p:nvSpPr>
              <p:cNvPr id="187" name="Google Shape;187;p9"/>
              <p:cNvSpPr/>
              <p:nvPr/>
            </p:nvSpPr>
            <p:spPr>
              <a:xfrm>
                <a:off x="4739005" y="12700"/>
                <a:ext cx="104775" cy="10795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entury Gothic"/>
                  <a:ea typeface="Century Gothic"/>
                  <a:cs typeface="Century Gothic"/>
                  <a:sym typeface="Century Gothic"/>
                </a:endParaRPr>
              </a:p>
            </p:txBody>
          </p:sp>
        </p:grpSp>
        <p:sp>
          <p:nvSpPr>
            <p:cNvPr id="188" name="Google Shape;188;p9"/>
            <p:cNvSpPr txBox="1"/>
            <p:nvPr/>
          </p:nvSpPr>
          <p:spPr>
            <a:xfrm>
              <a:off x="0" y="107315"/>
              <a:ext cx="584200" cy="268605"/>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Baymax</a:t>
              </a:r>
              <a:endParaRPr b="0" i="0" sz="1300" u="none" cap="none" strike="noStrike">
                <a:solidFill>
                  <a:schemeClr val="dk1"/>
                </a:solidFill>
                <a:latin typeface="Calibri"/>
                <a:ea typeface="Calibri"/>
                <a:cs typeface="Calibri"/>
                <a:sym typeface="Calibri"/>
              </a:endParaRPr>
            </a:p>
          </p:txBody>
        </p:sp>
        <p:sp>
          <p:nvSpPr>
            <p:cNvPr id="189" name="Google Shape;189;p9"/>
            <p:cNvSpPr txBox="1"/>
            <p:nvPr/>
          </p:nvSpPr>
          <p:spPr>
            <a:xfrm>
              <a:off x="1801495" y="9525"/>
              <a:ext cx="897890" cy="404185"/>
            </a:xfrm>
            <a:prstGeom prst="rect">
              <a:avLst/>
            </a:prstGeom>
            <a:noFill/>
            <a:ln>
              <a:noFill/>
            </a:ln>
          </p:spPr>
          <p:txBody>
            <a:bodyPr anchorCtr="0" anchor="t" bIns="45700" lIns="91425" spcFirstLastPara="1" rIns="91425" wrap="square" tIns="45700">
              <a:noAutofit/>
            </a:bodyPr>
            <a:lstStyle/>
            <a:p>
              <a:pPr indent="0" lvl="0" marL="0" marR="0" rtl="0" algn="ctr">
                <a:lnSpc>
                  <a:spcPct val="107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Wasabi &amp; Honey Lemon</a:t>
              </a:r>
              <a:endParaRPr b="0" i="0" sz="1400" u="none" cap="none" strike="noStrike">
                <a:solidFill>
                  <a:srgbClr val="000000"/>
                </a:solidFill>
                <a:latin typeface="Arial"/>
                <a:ea typeface="Arial"/>
                <a:cs typeface="Arial"/>
                <a:sym typeface="Arial"/>
              </a:endParaRPr>
            </a:p>
          </p:txBody>
        </p:sp>
        <p:sp>
          <p:nvSpPr>
            <p:cNvPr id="190" name="Google Shape;190;p9"/>
            <p:cNvSpPr txBox="1"/>
            <p:nvPr/>
          </p:nvSpPr>
          <p:spPr>
            <a:xfrm>
              <a:off x="3079750" y="0"/>
              <a:ext cx="897890" cy="404185"/>
            </a:xfrm>
            <a:prstGeom prst="rect">
              <a:avLst/>
            </a:prstGeom>
            <a:noFill/>
            <a:ln>
              <a:noFill/>
            </a:ln>
          </p:spPr>
          <p:txBody>
            <a:bodyPr anchorCtr="0" anchor="t" bIns="45700" lIns="91425" spcFirstLastPara="1" rIns="91425" wrap="square" tIns="45700">
              <a:noAutofit/>
            </a:bodyPr>
            <a:lstStyle/>
            <a:p>
              <a:pPr indent="0" lvl="0" marL="0" marR="0" rtl="0" algn="ctr">
                <a:lnSpc>
                  <a:spcPct val="107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Go Go Tomago</a:t>
              </a:r>
              <a:endParaRPr b="0" i="0" sz="1400" u="none" cap="none" strike="noStrike">
                <a:solidFill>
                  <a:srgbClr val="000000"/>
                </a:solidFill>
                <a:latin typeface="Arial"/>
                <a:ea typeface="Arial"/>
                <a:cs typeface="Arial"/>
                <a:sym typeface="Arial"/>
              </a:endParaRPr>
            </a:p>
            <a:p>
              <a:pPr indent="0" lvl="0" marL="0" marR="0" rtl="0" algn="ctr">
                <a:lnSpc>
                  <a:spcPct val="107000"/>
                </a:lnSpc>
                <a:spcBef>
                  <a:spcPts val="80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&amp; Fred</a:t>
              </a:r>
              <a:endParaRPr b="0" i="0" sz="1400" u="none" cap="none" strike="noStrike">
                <a:solidFill>
                  <a:srgbClr val="000000"/>
                </a:solidFill>
                <a:latin typeface="Arial"/>
                <a:ea typeface="Arial"/>
                <a:cs typeface="Arial"/>
                <a:sym typeface="Arial"/>
              </a:endParaRPr>
            </a:p>
          </p:txBody>
        </p:sp>
        <p:sp>
          <p:nvSpPr>
            <p:cNvPr id="191" name="Google Shape;191;p9"/>
            <p:cNvSpPr txBox="1"/>
            <p:nvPr/>
          </p:nvSpPr>
          <p:spPr>
            <a:xfrm>
              <a:off x="4850765" y="156210"/>
              <a:ext cx="440690" cy="268605"/>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Hiro</a:t>
              </a:r>
              <a:endParaRPr b="0" i="0" sz="1400" u="none" cap="none" strike="noStrike">
                <a:solidFill>
                  <a:srgbClr val="000000"/>
                </a:solidFill>
                <a:latin typeface="Arial"/>
                <a:ea typeface="Arial"/>
                <a:cs typeface="Arial"/>
                <a:sym typeface="Arial"/>
              </a:endParaRPr>
            </a:p>
          </p:txBody>
        </p:sp>
        <p:cxnSp>
          <p:nvCxnSpPr>
            <p:cNvPr id="192" name="Google Shape;192;p9"/>
            <p:cNvCxnSpPr/>
            <p:nvPr/>
          </p:nvCxnSpPr>
          <p:spPr>
            <a:xfrm>
              <a:off x="2197735" y="572770"/>
              <a:ext cx="1259840" cy="0"/>
            </a:xfrm>
            <a:prstGeom prst="straightConnector1">
              <a:avLst/>
            </a:prstGeom>
            <a:noFill/>
            <a:ln cap="flat" cmpd="sng" w="19050">
              <a:solidFill>
                <a:srgbClr val="000000"/>
              </a:solidFill>
              <a:prstDash val="solid"/>
              <a:round/>
              <a:headEnd len="med" w="med" type="stealth"/>
              <a:tailEnd len="med" w="med" type="stealth"/>
            </a:ln>
          </p:spPr>
        </p:cxnSp>
        <p:cxnSp>
          <p:nvCxnSpPr>
            <p:cNvPr id="193" name="Google Shape;193;p9"/>
            <p:cNvCxnSpPr/>
            <p:nvPr/>
          </p:nvCxnSpPr>
          <p:spPr>
            <a:xfrm>
              <a:off x="3455035" y="571500"/>
              <a:ext cx="1590675" cy="0"/>
            </a:xfrm>
            <a:prstGeom prst="straightConnector1">
              <a:avLst/>
            </a:prstGeom>
            <a:noFill/>
            <a:ln cap="flat" cmpd="sng" w="19050">
              <a:solidFill>
                <a:srgbClr val="000000"/>
              </a:solidFill>
              <a:prstDash val="solid"/>
              <a:round/>
              <a:headEnd len="med" w="med" type="stealth"/>
              <a:tailEnd len="med" w="med" type="stealth"/>
            </a:ln>
          </p:spPr>
        </p:cxnSp>
        <p:cxnSp>
          <p:nvCxnSpPr>
            <p:cNvPr id="194" name="Google Shape;194;p9"/>
            <p:cNvCxnSpPr/>
            <p:nvPr/>
          </p:nvCxnSpPr>
          <p:spPr>
            <a:xfrm rot="10800000">
              <a:off x="257175" y="572770"/>
              <a:ext cx="1943735" cy="0"/>
            </a:xfrm>
            <a:prstGeom prst="straightConnector1">
              <a:avLst/>
            </a:prstGeom>
            <a:noFill/>
            <a:ln cap="flat" cmpd="sng" w="19050">
              <a:solidFill>
                <a:srgbClr val="000000"/>
              </a:solidFill>
              <a:prstDash val="solid"/>
              <a:round/>
              <a:headEnd len="med" w="med" type="stealth"/>
              <a:tailEnd len="med" w="med" type="stealth"/>
            </a:ln>
          </p:spPr>
        </p:cxnSp>
        <p:sp>
          <p:nvSpPr>
            <p:cNvPr id="195" name="Google Shape;195;p9"/>
            <p:cNvSpPr txBox="1"/>
            <p:nvPr/>
          </p:nvSpPr>
          <p:spPr>
            <a:xfrm>
              <a:off x="974725" y="642620"/>
              <a:ext cx="508000" cy="2095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50 cm</a:t>
              </a:r>
              <a:endParaRPr b="0" i="0" sz="1400" u="none" cap="none" strike="noStrike">
                <a:solidFill>
                  <a:srgbClr val="000000"/>
                </a:solidFill>
                <a:latin typeface="Arial"/>
                <a:ea typeface="Arial"/>
                <a:cs typeface="Arial"/>
                <a:sym typeface="Arial"/>
              </a:endParaRPr>
            </a:p>
          </p:txBody>
        </p:sp>
        <p:sp>
          <p:nvSpPr>
            <p:cNvPr id="196" name="Google Shape;196;p9"/>
            <p:cNvSpPr txBox="1"/>
            <p:nvPr/>
          </p:nvSpPr>
          <p:spPr>
            <a:xfrm>
              <a:off x="2555875" y="642620"/>
              <a:ext cx="508000" cy="2095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20 cm</a:t>
              </a:r>
              <a:endParaRPr b="0" i="0" sz="1400" u="none" cap="none" strike="noStrike">
                <a:solidFill>
                  <a:srgbClr val="000000"/>
                </a:solidFill>
                <a:latin typeface="Arial"/>
                <a:ea typeface="Arial"/>
                <a:cs typeface="Arial"/>
                <a:sym typeface="Arial"/>
              </a:endParaRPr>
            </a:p>
          </p:txBody>
        </p:sp>
        <p:sp>
          <p:nvSpPr>
            <p:cNvPr id="197" name="Google Shape;197;p9"/>
            <p:cNvSpPr txBox="1"/>
            <p:nvPr/>
          </p:nvSpPr>
          <p:spPr>
            <a:xfrm>
              <a:off x="4035425" y="629920"/>
              <a:ext cx="508000" cy="2095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30 cm</a:t>
              </a:r>
              <a:endParaRPr b="0" i="0" sz="1400" u="none" cap="none" strike="noStrike">
                <a:solidFill>
                  <a:srgbClr val="000000"/>
                </a:solidFill>
                <a:latin typeface="Arial"/>
                <a:ea typeface="Arial"/>
                <a:cs typeface="Arial"/>
                <a:sym typeface="Arial"/>
              </a:endParaRPr>
            </a:p>
          </p:txBody>
        </p:sp>
      </p:grpSp>
      <p:pic>
        <p:nvPicPr>
          <p:cNvPr descr="http://images6.fanpop.com/image/photos/37600000/Transparent-Baymax-big-hero-6-37651852-782-782.png" id="198" name="Google Shape;198;p9"/>
          <p:cNvPicPr preferRelativeResize="0"/>
          <p:nvPr>
            <p:ph idx="1" type="body"/>
          </p:nvPr>
        </p:nvPicPr>
        <p:blipFill rotWithShape="1">
          <a:blip r:embed="rId3">
            <a:alphaModFix/>
          </a:blip>
          <a:srcRect b="0" l="0" r="0" t="0"/>
          <a:stretch/>
        </p:blipFill>
        <p:spPr>
          <a:xfrm>
            <a:off x="609681" y="2527421"/>
            <a:ext cx="2153145" cy="2153145"/>
          </a:xfrm>
          <a:prstGeom prst="rect">
            <a:avLst/>
          </a:prstGeom>
          <a:noFill/>
          <a:ln>
            <a:noFill/>
          </a:ln>
        </p:spPr>
      </p:pic>
      <p:pic>
        <p:nvPicPr>
          <p:cNvPr descr="Image result for big hero six honey lemon" id="199" name="Google Shape;199;p9"/>
          <p:cNvPicPr preferRelativeResize="0"/>
          <p:nvPr/>
        </p:nvPicPr>
        <p:blipFill rotWithShape="1">
          <a:blip r:embed="rId4">
            <a:alphaModFix/>
          </a:blip>
          <a:srcRect b="0" l="0" r="0" t="0"/>
          <a:stretch/>
        </p:blipFill>
        <p:spPr>
          <a:xfrm>
            <a:off x="4281371" y="2417378"/>
            <a:ext cx="1119327" cy="1860672"/>
          </a:xfrm>
          <a:prstGeom prst="rect">
            <a:avLst/>
          </a:prstGeom>
          <a:noFill/>
          <a:ln>
            <a:noFill/>
          </a:ln>
        </p:spPr>
      </p:pic>
      <p:pic>
        <p:nvPicPr>
          <p:cNvPr descr="http://img3.wikia.nocookie.net/__cb20140719160532/big-hero-6/images/0/01/Wasabi_Render.png" id="200" name="Google Shape;200;p9"/>
          <p:cNvPicPr preferRelativeResize="0"/>
          <p:nvPr/>
        </p:nvPicPr>
        <p:blipFill rotWithShape="1">
          <a:blip r:embed="rId5">
            <a:alphaModFix/>
          </a:blip>
          <a:srcRect b="0" l="0" r="0" t="0"/>
          <a:stretch/>
        </p:blipFill>
        <p:spPr>
          <a:xfrm>
            <a:off x="5257297" y="2323679"/>
            <a:ext cx="968554" cy="1991032"/>
          </a:xfrm>
          <a:prstGeom prst="rect">
            <a:avLst/>
          </a:prstGeom>
          <a:noFill/>
          <a:ln>
            <a:noFill/>
          </a:ln>
        </p:spPr>
      </p:pic>
      <p:pic>
        <p:nvPicPr>
          <p:cNvPr descr="http://www.magazine-hd.com/apps/wp/wp-content/uploads/2014/11/go-go-tomago-big-hero-6.jpg" id="201" name="Google Shape;201;p9"/>
          <p:cNvPicPr preferRelativeResize="0"/>
          <p:nvPr/>
        </p:nvPicPr>
        <p:blipFill rotWithShape="1">
          <a:blip r:embed="rId6">
            <a:alphaModFix/>
          </a:blip>
          <a:srcRect b="0" l="0" r="0" t="0"/>
          <a:stretch/>
        </p:blipFill>
        <p:spPr>
          <a:xfrm>
            <a:off x="6538184" y="2541977"/>
            <a:ext cx="1301057" cy="1927883"/>
          </a:xfrm>
          <a:prstGeom prst="rect">
            <a:avLst/>
          </a:prstGeom>
          <a:noFill/>
          <a:ln>
            <a:noFill/>
          </a:ln>
        </p:spPr>
      </p:pic>
      <p:pic>
        <p:nvPicPr>
          <p:cNvPr descr="http://images6.fanpop.com/image/photos/37300000/Transparent-Fred-big-hero-6-37342921-960-1920.png" id="202" name="Google Shape;202;p9"/>
          <p:cNvPicPr preferRelativeResize="0"/>
          <p:nvPr/>
        </p:nvPicPr>
        <p:blipFill rotWithShape="1">
          <a:blip r:embed="rId7">
            <a:alphaModFix/>
          </a:blip>
          <a:srcRect b="0" l="0" r="0" t="0"/>
          <a:stretch/>
        </p:blipFill>
        <p:spPr>
          <a:xfrm>
            <a:off x="7595380" y="2214135"/>
            <a:ext cx="1132061" cy="2085067"/>
          </a:xfrm>
          <a:prstGeom prst="rect">
            <a:avLst/>
          </a:prstGeom>
          <a:noFill/>
          <a:ln>
            <a:noFill/>
          </a:ln>
        </p:spPr>
      </p:pic>
      <p:pic>
        <p:nvPicPr>
          <p:cNvPr descr="Image result for big hero six honey hiro" id="203" name="Google Shape;203;p9"/>
          <p:cNvPicPr preferRelativeResize="0"/>
          <p:nvPr/>
        </p:nvPicPr>
        <p:blipFill rotWithShape="1">
          <a:blip r:embed="rId8">
            <a:alphaModFix/>
          </a:blip>
          <a:srcRect b="0" l="0" r="0" t="0"/>
          <a:stretch/>
        </p:blipFill>
        <p:spPr>
          <a:xfrm>
            <a:off x="8910101" y="2575922"/>
            <a:ext cx="3004374" cy="2123182"/>
          </a:xfrm>
          <a:prstGeom prst="rect">
            <a:avLst/>
          </a:prstGeom>
          <a:noFill/>
          <a:ln>
            <a:noFill/>
          </a:ln>
        </p:spPr>
      </p:pic>
      <p:sp>
        <p:nvSpPr>
          <p:cNvPr id="204" name="Google Shape;204;p9"/>
          <p:cNvSpPr txBox="1"/>
          <p:nvPr/>
        </p:nvSpPr>
        <p:spPr>
          <a:xfrm>
            <a:off x="268356" y="1672981"/>
            <a:ext cx="9786732" cy="811816"/>
          </a:xfrm>
          <a:prstGeom prst="rect">
            <a:avLst/>
          </a:prstGeom>
          <a:noFill/>
          <a:ln>
            <a:noFill/>
          </a:ln>
        </p:spPr>
        <p:txBody>
          <a:bodyPr anchorCtr="0" anchor="t" bIns="45700" lIns="91425" spcFirstLastPara="1" rIns="91425" wrap="square" tIns="45700">
            <a:noAutofit/>
          </a:bodyPr>
          <a:lstStyle/>
          <a:p>
            <a:pPr indent="0" lvl="0" marL="50800" marR="0" rtl="0" algn="l">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Century Gothic"/>
                <a:ea typeface="Century Gothic"/>
                <a:cs typeface="Century Gothic"/>
                <a:sym typeface="Century Gothic"/>
              </a:rPr>
              <a:t>Below are given the locations of Baymax’s friends:</a:t>
            </a:r>
            <a:endParaRPr/>
          </a:p>
        </p:txBody>
      </p:sp>
      <p:sp>
        <p:nvSpPr>
          <p:cNvPr id="205" name="Google Shape;205;p9"/>
          <p:cNvSpPr txBox="1"/>
          <p:nvPr/>
        </p:nvSpPr>
        <p:spPr>
          <a:xfrm>
            <a:off x="102704" y="5820695"/>
            <a:ext cx="11811771" cy="811816"/>
          </a:xfrm>
          <a:prstGeom prst="rect">
            <a:avLst/>
          </a:prstGeom>
          <a:noFill/>
          <a:ln>
            <a:noFill/>
          </a:ln>
        </p:spPr>
        <p:txBody>
          <a:bodyPr anchorCtr="0" anchor="t" bIns="45700" lIns="91425" spcFirstLastPara="1" rIns="91425" wrap="square" tIns="45700">
            <a:noAutofit/>
          </a:bodyPr>
          <a:lstStyle/>
          <a:p>
            <a:pPr indent="0" lvl="0" marL="50800" marR="0" rtl="0" algn="l">
              <a:lnSpc>
                <a:spcPct val="90000"/>
              </a:lnSpc>
              <a:spcBef>
                <a:spcPts val="1000"/>
              </a:spcBef>
              <a:spcAft>
                <a:spcPts val="0"/>
              </a:spcAft>
              <a:buClr>
                <a:schemeClr val="dk1"/>
              </a:buClr>
              <a:buSzPts val="2800"/>
              <a:buFont typeface="Arial"/>
              <a:buNone/>
            </a:pPr>
            <a:r>
              <a:rPr b="0" i="0" lang="en-US" sz="2400" u="none" cap="none" strike="noStrike">
                <a:solidFill>
                  <a:schemeClr val="dk1"/>
                </a:solidFill>
                <a:latin typeface="Century Gothic"/>
                <a:ea typeface="Century Gothic"/>
                <a:cs typeface="Century Gothic"/>
                <a:sym typeface="Century Gothic"/>
              </a:rPr>
              <a:t>On a long table you will need to use tape, a marker, and a ruler to mark off these distances.</a:t>
            </a:r>
            <a:endParaRP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2800"/>
              <a:buFont typeface="Arial"/>
              <a:buNone/>
            </a:pPr>
            <a:r>
              <a:t/>
            </a:r>
            <a:endParaRPr/>
          </a:p>
        </p:txBody>
      </p:sp>
      <p:sp>
        <p:nvSpPr>
          <p:cNvPr id="211" name="Google Shape;211;p10"/>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Roboto"/>
              <a:buNone/>
            </a:pPr>
            <a:r>
              <a:rPr lang="en-US"/>
              <a:t>The Setup</a:t>
            </a:r>
            <a:endParaRPr/>
          </a:p>
        </p:txBody>
      </p:sp>
      <p:pic>
        <p:nvPicPr>
          <p:cNvPr id="212" name="Google Shape;212;p10"/>
          <p:cNvPicPr preferRelativeResize="0"/>
          <p:nvPr/>
        </p:nvPicPr>
        <p:blipFill rotWithShape="1">
          <a:blip r:embed="rId3">
            <a:alphaModFix/>
          </a:blip>
          <a:srcRect b="9706" l="0" r="0" t="13814"/>
          <a:stretch/>
        </p:blipFill>
        <p:spPr>
          <a:xfrm>
            <a:off x="0" y="1514476"/>
            <a:ext cx="12192000" cy="4958243"/>
          </a:xfrm>
          <a:prstGeom prst="rect">
            <a:avLst/>
          </a:prstGeom>
          <a:noFill/>
          <a:ln>
            <a:noFill/>
          </a:ln>
        </p:spPr>
      </p:pic>
      <p:sp>
        <p:nvSpPr>
          <p:cNvPr id="213" name="Google Shape;213;p10"/>
          <p:cNvSpPr txBox="1"/>
          <p:nvPr/>
        </p:nvSpPr>
        <p:spPr>
          <a:xfrm>
            <a:off x="-56594" y="3218512"/>
            <a:ext cx="1547117" cy="641885"/>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1000"/>
              </a:spcBef>
              <a:spcAft>
                <a:spcPts val="0"/>
              </a:spcAft>
              <a:buClr>
                <a:schemeClr val="dk1"/>
              </a:buClr>
              <a:buSzPts val="2800"/>
              <a:buFont typeface="Arial"/>
              <a:buNone/>
            </a:pPr>
            <a:r>
              <a:rPr b="0" i="0" lang="en-US" sz="2000" u="none" cap="none" strike="noStrike">
                <a:solidFill>
                  <a:schemeClr val="lt1"/>
                </a:solidFill>
                <a:latin typeface="Century Gothic"/>
                <a:ea typeface="Century Gothic"/>
                <a:cs typeface="Century Gothic"/>
                <a:sym typeface="Century Gothic"/>
              </a:rPr>
              <a:t>BAYMAX</a:t>
            </a:r>
            <a:endParaRPr/>
          </a:p>
        </p:txBody>
      </p:sp>
      <p:sp>
        <p:nvSpPr>
          <p:cNvPr id="214" name="Google Shape;214;p10"/>
          <p:cNvSpPr txBox="1"/>
          <p:nvPr/>
        </p:nvSpPr>
        <p:spPr>
          <a:xfrm>
            <a:off x="5114325" y="2796048"/>
            <a:ext cx="1547117" cy="1124771"/>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1000"/>
              </a:spcBef>
              <a:spcAft>
                <a:spcPts val="0"/>
              </a:spcAft>
              <a:buClr>
                <a:schemeClr val="dk1"/>
              </a:buClr>
              <a:buSzPts val="2800"/>
              <a:buFont typeface="Arial"/>
              <a:buNone/>
            </a:pPr>
            <a:r>
              <a:rPr b="0" i="0" lang="en-US" sz="2000" u="none" cap="none" strike="noStrike">
                <a:solidFill>
                  <a:schemeClr val="lt1"/>
                </a:solidFill>
                <a:latin typeface="Century Gothic"/>
                <a:ea typeface="Century Gothic"/>
                <a:cs typeface="Century Gothic"/>
                <a:sym typeface="Century Gothic"/>
              </a:rPr>
              <a:t>WASABI &amp; HONEY LEMON</a:t>
            </a:r>
            <a:endParaRPr/>
          </a:p>
        </p:txBody>
      </p:sp>
      <p:sp>
        <p:nvSpPr>
          <p:cNvPr id="215" name="Google Shape;215;p10"/>
          <p:cNvSpPr txBox="1"/>
          <p:nvPr/>
        </p:nvSpPr>
        <p:spPr>
          <a:xfrm>
            <a:off x="7669560" y="2800325"/>
            <a:ext cx="1692455" cy="1124771"/>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1000"/>
              </a:spcBef>
              <a:spcAft>
                <a:spcPts val="0"/>
              </a:spcAft>
              <a:buClr>
                <a:schemeClr val="dk1"/>
              </a:buClr>
              <a:buSzPts val="2800"/>
              <a:buFont typeface="Arial"/>
              <a:buNone/>
            </a:pPr>
            <a:r>
              <a:rPr b="0" i="0" lang="en-US" sz="2000" u="none" cap="none" strike="noStrike">
                <a:solidFill>
                  <a:schemeClr val="lt1"/>
                </a:solidFill>
                <a:latin typeface="Century Gothic"/>
                <a:ea typeface="Century Gothic"/>
                <a:cs typeface="Century Gothic"/>
                <a:sym typeface="Century Gothic"/>
              </a:rPr>
              <a:t>GOGO TAMAGO &amp; FRED</a:t>
            </a:r>
            <a:endParaRPr/>
          </a:p>
        </p:txBody>
      </p:sp>
      <p:sp>
        <p:nvSpPr>
          <p:cNvPr id="216" name="Google Shape;216;p10"/>
          <p:cNvSpPr txBox="1"/>
          <p:nvPr/>
        </p:nvSpPr>
        <p:spPr>
          <a:xfrm>
            <a:off x="10923139" y="3318309"/>
            <a:ext cx="1268861" cy="682985"/>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1000"/>
              </a:spcBef>
              <a:spcAft>
                <a:spcPts val="0"/>
              </a:spcAft>
              <a:buClr>
                <a:schemeClr val="dk1"/>
              </a:buClr>
              <a:buSzPts val="2800"/>
              <a:buFont typeface="Arial"/>
              <a:buNone/>
            </a:pPr>
            <a:r>
              <a:rPr b="0" i="0" lang="en-US" sz="2000" u="none" cap="none" strike="noStrike">
                <a:solidFill>
                  <a:schemeClr val="lt1"/>
                </a:solidFill>
                <a:latin typeface="Century Gothic"/>
                <a:ea typeface="Century Gothic"/>
                <a:cs typeface="Century Gothic"/>
                <a:sym typeface="Century Gothic"/>
              </a:rPr>
              <a:t>HIRO</a:t>
            </a:r>
            <a:endParaRPr/>
          </a:p>
        </p:txBody>
      </p:sp>
      <p:cxnSp>
        <p:nvCxnSpPr>
          <p:cNvPr id="217" name="Google Shape;217;p10"/>
          <p:cNvCxnSpPr/>
          <p:nvPr/>
        </p:nvCxnSpPr>
        <p:spPr>
          <a:xfrm>
            <a:off x="1347187" y="3560004"/>
            <a:ext cx="3946529" cy="38153"/>
          </a:xfrm>
          <a:prstGeom prst="straightConnector1">
            <a:avLst/>
          </a:prstGeom>
          <a:noFill/>
          <a:ln cap="flat" cmpd="sng" w="38100">
            <a:solidFill>
              <a:schemeClr val="accent5"/>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218" name="Google Shape;218;p10"/>
          <p:cNvCxnSpPr/>
          <p:nvPr/>
        </p:nvCxnSpPr>
        <p:spPr>
          <a:xfrm>
            <a:off x="6477136" y="3598157"/>
            <a:ext cx="1392833" cy="0"/>
          </a:xfrm>
          <a:prstGeom prst="straightConnector1">
            <a:avLst/>
          </a:prstGeom>
          <a:noFill/>
          <a:ln cap="flat" cmpd="sng" w="38100">
            <a:solidFill>
              <a:schemeClr val="accent5"/>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219" name="Google Shape;219;p10"/>
          <p:cNvCxnSpPr/>
          <p:nvPr/>
        </p:nvCxnSpPr>
        <p:spPr>
          <a:xfrm>
            <a:off x="9131136" y="3639250"/>
            <a:ext cx="1889586" cy="20551"/>
          </a:xfrm>
          <a:prstGeom prst="straightConnector1">
            <a:avLst/>
          </a:prstGeom>
          <a:noFill/>
          <a:ln cap="flat" cmpd="sng" w="38100">
            <a:solidFill>
              <a:schemeClr val="accent5"/>
            </a:solidFill>
            <a:prstDash val="solid"/>
            <a:round/>
            <a:headEnd len="sm" w="sm" type="none"/>
            <a:tailEnd len="med" w="med" type="triangle"/>
          </a:ln>
          <a:effectLst>
            <a:outerShdw blurRad="40000" rotWithShape="0" dir="5400000" dist="23000">
              <a:srgbClr val="000000">
                <a:alpha val="34901"/>
              </a:srgbClr>
            </a:outerShdw>
          </a:effectLst>
        </p:spPr>
      </p:cxnSp>
      <p:sp>
        <p:nvSpPr>
          <p:cNvPr id="220" name="Google Shape;220;p10"/>
          <p:cNvSpPr txBox="1"/>
          <p:nvPr/>
        </p:nvSpPr>
        <p:spPr>
          <a:xfrm>
            <a:off x="2948826" y="3048842"/>
            <a:ext cx="1768521" cy="641885"/>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1000"/>
              </a:spcBef>
              <a:spcAft>
                <a:spcPts val="0"/>
              </a:spcAft>
              <a:buClr>
                <a:schemeClr val="dk1"/>
              </a:buClr>
              <a:buSzPts val="2800"/>
              <a:buFont typeface="Arial"/>
              <a:buNone/>
            </a:pPr>
            <a:r>
              <a:rPr b="0" i="0" lang="en-US" sz="2000" u="none" cap="none" strike="noStrike">
                <a:solidFill>
                  <a:schemeClr val="accent5"/>
                </a:solidFill>
                <a:latin typeface="Century Gothic"/>
                <a:ea typeface="Century Gothic"/>
                <a:cs typeface="Century Gothic"/>
                <a:sym typeface="Century Gothic"/>
              </a:rPr>
              <a:t>STEP 1</a:t>
            </a:r>
            <a:endParaRPr/>
          </a:p>
        </p:txBody>
      </p:sp>
      <p:sp>
        <p:nvSpPr>
          <p:cNvPr id="221" name="Google Shape;221;p10"/>
          <p:cNvSpPr txBox="1"/>
          <p:nvPr/>
        </p:nvSpPr>
        <p:spPr>
          <a:xfrm>
            <a:off x="6477136" y="3017916"/>
            <a:ext cx="1768521" cy="641885"/>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1000"/>
              </a:spcBef>
              <a:spcAft>
                <a:spcPts val="0"/>
              </a:spcAft>
              <a:buClr>
                <a:schemeClr val="dk1"/>
              </a:buClr>
              <a:buSzPts val="2800"/>
              <a:buFont typeface="Arial"/>
              <a:buNone/>
            </a:pPr>
            <a:r>
              <a:rPr b="0" i="0" lang="en-US" sz="2000" u="none" cap="none" strike="noStrike">
                <a:solidFill>
                  <a:schemeClr val="accent5"/>
                </a:solidFill>
                <a:latin typeface="Century Gothic"/>
                <a:ea typeface="Century Gothic"/>
                <a:cs typeface="Century Gothic"/>
                <a:sym typeface="Century Gothic"/>
              </a:rPr>
              <a:t>STEP 2</a:t>
            </a:r>
            <a:endParaRPr/>
          </a:p>
        </p:txBody>
      </p:sp>
      <p:sp>
        <p:nvSpPr>
          <p:cNvPr id="222" name="Google Shape;222;p10"/>
          <p:cNvSpPr txBox="1"/>
          <p:nvPr/>
        </p:nvSpPr>
        <p:spPr>
          <a:xfrm>
            <a:off x="9484956" y="3110756"/>
            <a:ext cx="1768521" cy="641885"/>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1000"/>
              </a:spcBef>
              <a:spcAft>
                <a:spcPts val="0"/>
              </a:spcAft>
              <a:buClr>
                <a:schemeClr val="dk1"/>
              </a:buClr>
              <a:buSzPts val="2800"/>
              <a:buFont typeface="Arial"/>
              <a:buNone/>
            </a:pPr>
            <a:r>
              <a:rPr b="0" i="0" lang="en-US" sz="2000" u="none" cap="none" strike="noStrike">
                <a:solidFill>
                  <a:schemeClr val="accent5"/>
                </a:solidFill>
                <a:latin typeface="Century Gothic"/>
                <a:ea typeface="Century Gothic"/>
                <a:cs typeface="Century Gothic"/>
                <a:sym typeface="Century Gothic"/>
              </a:rPr>
              <a:t>STEP 3</a:t>
            </a:r>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3"/>
          <p:cNvSpPr txBox="1"/>
          <p:nvPr>
            <p:ph idx="1" type="body"/>
          </p:nvPr>
        </p:nvSpPr>
        <p:spPr>
          <a:xfrm>
            <a:off x="520169" y="1477411"/>
            <a:ext cx="7928113" cy="1324125"/>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lang="en-US"/>
              <a:t>Here is an example of one we built. We used the simple machine: inclined plane, to make a slide!</a:t>
            </a:r>
            <a:endParaRPr/>
          </a:p>
        </p:txBody>
      </p:sp>
      <p:sp>
        <p:nvSpPr>
          <p:cNvPr id="228" name="Google Shape;228;p13"/>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Roboto"/>
              <a:buNone/>
            </a:pPr>
            <a:r>
              <a:rPr lang="en-US"/>
              <a:t>Example</a:t>
            </a:r>
            <a:endParaRPr/>
          </a:p>
        </p:txBody>
      </p:sp>
      <p:pic>
        <p:nvPicPr>
          <p:cNvPr id="229" name="Google Shape;229;p13"/>
          <p:cNvPicPr preferRelativeResize="0"/>
          <p:nvPr/>
        </p:nvPicPr>
        <p:blipFill rotWithShape="1">
          <a:blip r:embed="rId3">
            <a:alphaModFix/>
          </a:blip>
          <a:srcRect b="10563" l="10207" r="10106" t="11834"/>
          <a:stretch/>
        </p:blipFill>
        <p:spPr>
          <a:xfrm>
            <a:off x="4809423" y="2923107"/>
            <a:ext cx="2548019" cy="1861077"/>
          </a:xfrm>
          <a:prstGeom prst="rect">
            <a:avLst/>
          </a:prstGeom>
          <a:noFill/>
          <a:ln>
            <a:noFill/>
          </a:ln>
        </p:spPr>
      </p:pic>
      <p:pic>
        <p:nvPicPr>
          <p:cNvPr id="230" name="Google Shape;230;p13"/>
          <p:cNvPicPr preferRelativeResize="0"/>
          <p:nvPr/>
        </p:nvPicPr>
        <p:blipFill rotWithShape="1">
          <a:blip r:embed="rId4">
            <a:alphaModFix/>
          </a:blip>
          <a:srcRect b="0" l="0" r="0" t="0"/>
          <a:stretch/>
        </p:blipFill>
        <p:spPr>
          <a:xfrm rot="10800000">
            <a:off x="520169" y="2941156"/>
            <a:ext cx="2474385" cy="1855788"/>
          </a:xfrm>
          <a:prstGeom prst="rect">
            <a:avLst/>
          </a:prstGeom>
          <a:noFill/>
          <a:ln>
            <a:noFill/>
          </a:ln>
        </p:spPr>
      </p:pic>
      <p:pic>
        <p:nvPicPr>
          <p:cNvPr id="231" name="Google Shape;231;p13"/>
          <p:cNvPicPr preferRelativeResize="0"/>
          <p:nvPr/>
        </p:nvPicPr>
        <p:blipFill rotWithShape="1">
          <a:blip r:embed="rId5">
            <a:alphaModFix/>
          </a:blip>
          <a:srcRect b="13804" l="8785" r="12429" t="7052"/>
          <a:stretch/>
        </p:blipFill>
        <p:spPr>
          <a:xfrm>
            <a:off x="8980820" y="2923107"/>
            <a:ext cx="2506602" cy="1888473"/>
          </a:xfrm>
          <a:prstGeom prst="rect">
            <a:avLst/>
          </a:prstGeom>
          <a:noFill/>
          <a:ln>
            <a:noFill/>
          </a:ln>
        </p:spPr>
      </p:pic>
      <p:pic>
        <p:nvPicPr>
          <p:cNvPr id="232" name="Google Shape;232;p13"/>
          <p:cNvPicPr preferRelativeResize="0"/>
          <p:nvPr/>
        </p:nvPicPr>
        <p:blipFill rotWithShape="1">
          <a:blip r:embed="rId6">
            <a:alphaModFix/>
          </a:blip>
          <a:srcRect b="0" l="0" r="0" t="0"/>
          <a:stretch/>
        </p:blipFill>
        <p:spPr>
          <a:xfrm>
            <a:off x="2516152" y="4877705"/>
            <a:ext cx="2458637" cy="1843978"/>
          </a:xfrm>
          <a:prstGeom prst="rect">
            <a:avLst/>
          </a:prstGeom>
          <a:noFill/>
          <a:ln>
            <a:noFill/>
          </a:ln>
        </p:spPr>
      </p:pic>
      <p:pic>
        <p:nvPicPr>
          <p:cNvPr id="233" name="Google Shape;233;p13"/>
          <p:cNvPicPr preferRelativeResize="0"/>
          <p:nvPr/>
        </p:nvPicPr>
        <p:blipFill rotWithShape="1">
          <a:blip r:embed="rId7">
            <a:alphaModFix/>
          </a:blip>
          <a:srcRect b="12184" l="0" r="6292" t="0"/>
          <a:stretch/>
        </p:blipFill>
        <p:spPr>
          <a:xfrm>
            <a:off x="6906280" y="4877705"/>
            <a:ext cx="2707385" cy="1902837"/>
          </a:xfrm>
          <a:prstGeom prst="rect">
            <a:avLst/>
          </a:prstGeom>
          <a:noFill/>
          <a:ln>
            <a:noFill/>
          </a:ln>
        </p:spPr>
      </p:pic>
      <p:sp>
        <p:nvSpPr>
          <p:cNvPr id="234" name="Google Shape;234;p13"/>
          <p:cNvSpPr/>
          <p:nvPr/>
        </p:nvSpPr>
        <p:spPr>
          <a:xfrm>
            <a:off x="3140765" y="3756991"/>
            <a:ext cx="1451113" cy="96654"/>
          </a:xfrm>
          <a:prstGeom prst="rightArrow">
            <a:avLst>
              <a:gd fmla="val 50000" name="adj1"/>
              <a:gd fmla="val 50000" name="adj2"/>
            </a:avLst>
          </a:prstGeom>
          <a:solidFill>
            <a:schemeClr val="accent2"/>
          </a:solidFill>
          <a:ln cap="flat" cmpd="sng" w="25400">
            <a:solidFill>
              <a:srgbClr val="4494B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5" name="Google Shape;235;p13"/>
          <p:cNvSpPr/>
          <p:nvPr/>
        </p:nvSpPr>
        <p:spPr>
          <a:xfrm>
            <a:off x="7443574" y="3742966"/>
            <a:ext cx="1451113" cy="96654"/>
          </a:xfrm>
          <a:prstGeom prst="rightArrow">
            <a:avLst>
              <a:gd fmla="val 50000" name="adj1"/>
              <a:gd fmla="val 50000" name="adj2"/>
            </a:avLst>
          </a:prstGeom>
          <a:solidFill>
            <a:schemeClr val="accent2"/>
          </a:solidFill>
          <a:ln cap="flat" cmpd="sng" w="25400">
            <a:solidFill>
              <a:srgbClr val="4494B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6" name="Google Shape;236;p13"/>
          <p:cNvSpPr/>
          <p:nvPr/>
        </p:nvSpPr>
        <p:spPr>
          <a:xfrm>
            <a:off x="921026" y="5834380"/>
            <a:ext cx="1451113" cy="96654"/>
          </a:xfrm>
          <a:prstGeom prst="rightArrow">
            <a:avLst>
              <a:gd fmla="val 50000" name="adj1"/>
              <a:gd fmla="val 50000" name="adj2"/>
            </a:avLst>
          </a:prstGeom>
          <a:solidFill>
            <a:schemeClr val="accent2"/>
          </a:solidFill>
          <a:ln cap="flat" cmpd="sng" w="25400">
            <a:solidFill>
              <a:srgbClr val="4494B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7" name="Google Shape;237;p13"/>
          <p:cNvSpPr/>
          <p:nvPr/>
        </p:nvSpPr>
        <p:spPr>
          <a:xfrm>
            <a:off x="5214978" y="5834380"/>
            <a:ext cx="1451113" cy="96654"/>
          </a:xfrm>
          <a:prstGeom prst="rightArrow">
            <a:avLst>
              <a:gd fmla="val 50000" name="adj1"/>
              <a:gd fmla="val 50000" name="adj2"/>
            </a:avLst>
          </a:prstGeom>
          <a:solidFill>
            <a:schemeClr val="accent2"/>
          </a:solidFill>
          <a:ln cap="flat" cmpd="sng" w="25400">
            <a:solidFill>
              <a:srgbClr val="4494B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8" name="Google Shape;238;p13"/>
          <p:cNvSpPr txBox="1"/>
          <p:nvPr/>
        </p:nvSpPr>
        <p:spPr>
          <a:xfrm>
            <a:off x="9853854" y="5326142"/>
            <a:ext cx="1988406" cy="1395541"/>
          </a:xfrm>
          <a:prstGeom prst="rect">
            <a:avLst/>
          </a:prstGeom>
          <a:noFill/>
          <a:ln>
            <a:noFill/>
          </a:ln>
        </p:spPr>
        <p:txBody>
          <a:bodyPr anchorCtr="0" anchor="t" bIns="45700" lIns="91425" spcFirstLastPara="1" rIns="91425" wrap="square" tIns="45700">
            <a:noAutofit/>
          </a:bodyPr>
          <a:lstStyle/>
          <a:p>
            <a:pPr indent="0" lvl="0" marL="50800" marR="0" rtl="0" algn="l">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Century Gothic"/>
                <a:ea typeface="Century Gothic"/>
                <a:cs typeface="Century Gothic"/>
                <a:sym typeface="Century Gothic"/>
              </a:rPr>
              <a:t>Finished product!</a:t>
            </a:r>
            <a:endParaRPr/>
          </a:p>
        </p:txBody>
      </p:sp>
      <p:sp>
        <p:nvSpPr>
          <p:cNvPr id="239" name="Google Shape;239;p13"/>
          <p:cNvSpPr/>
          <p:nvPr/>
        </p:nvSpPr>
        <p:spPr>
          <a:xfrm>
            <a:off x="520169" y="2810586"/>
            <a:ext cx="569387"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400" u="none" cap="none" strike="noStrike">
                <a:solidFill>
                  <a:srgbClr val="C0DBF8"/>
                </a:solidFill>
                <a:latin typeface="Arial"/>
                <a:ea typeface="Arial"/>
                <a:cs typeface="Arial"/>
                <a:sym typeface="Arial"/>
              </a:rPr>
              <a:t>1</a:t>
            </a:r>
            <a:endParaRPr/>
          </a:p>
        </p:txBody>
      </p:sp>
      <p:sp>
        <p:nvSpPr>
          <p:cNvPr id="240" name="Google Shape;240;p13"/>
          <p:cNvSpPr/>
          <p:nvPr/>
        </p:nvSpPr>
        <p:spPr>
          <a:xfrm>
            <a:off x="4834178" y="2833661"/>
            <a:ext cx="569388"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400" u="none" cap="none" strike="noStrike">
                <a:solidFill>
                  <a:srgbClr val="C0DBF8"/>
                </a:solidFill>
                <a:latin typeface="Arial"/>
                <a:ea typeface="Arial"/>
                <a:cs typeface="Arial"/>
                <a:sym typeface="Arial"/>
              </a:rPr>
              <a:t>2</a:t>
            </a:r>
            <a:endParaRPr/>
          </a:p>
        </p:txBody>
      </p:sp>
      <p:sp>
        <p:nvSpPr>
          <p:cNvPr id="241" name="Google Shape;241;p13"/>
          <p:cNvSpPr/>
          <p:nvPr/>
        </p:nvSpPr>
        <p:spPr>
          <a:xfrm>
            <a:off x="9044277" y="2856982"/>
            <a:ext cx="569388"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400" u="none" cap="none" strike="noStrike">
                <a:solidFill>
                  <a:srgbClr val="C0DBF8"/>
                </a:solidFill>
                <a:latin typeface="Arial"/>
                <a:ea typeface="Arial"/>
                <a:cs typeface="Arial"/>
                <a:sym typeface="Arial"/>
              </a:rPr>
              <a:t>3</a:t>
            </a:r>
            <a:endParaRPr/>
          </a:p>
        </p:txBody>
      </p:sp>
      <p:sp>
        <p:nvSpPr>
          <p:cNvPr id="242" name="Google Shape;242;p13"/>
          <p:cNvSpPr/>
          <p:nvPr/>
        </p:nvSpPr>
        <p:spPr>
          <a:xfrm>
            <a:off x="2571377" y="4809100"/>
            <a:ext cx="569388"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400" u="none" cap="none" strike="noStrike">
                <a:solidFill>
                  <a:srgbClr val="C0DBF8"/>
                </a:solidFill>
                <a:latin typeface="Arial"/>
                <a:ea typeface="Arial"/>
                <a:cs typeface="Arial"/>
                <a:sym typeface="Arial"/>
              </a:rPr>
              <a:t>4</a:t>
            </a:r>
            <a:endParaRPr/>
          </a:p>
        </p:txBody>
      </p:sp>
      <p:sp>
        <p:nvSpPr>
          <p:cNvPr id="243" name="Google Shape;243;p13"/>
          <p:cNvSpPr/>
          <p:nvPr/>
        </p:nvSpPr>
        <p:spPr>
          <a:xfrm>
            <a:off x="6871038" y="4850309"/>
            <a:ext cx="904881"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400" u="none" cap="none" strike="noStrike">
                <a:solidFill>
                  <a:srgbClr val="C0DBF8"/>
                </a:solidFill>
                <a:latin typeface="Arial"/>
                <a:ea typeface="Arial"/>
                <a:cs typeface="Arial"/>
                <a:sym typeface="Arial"/>
              </a:rPr>
              <a:t>5</a:t>
            </a:r>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
                                        <p:tgtEl>
                                          <p:spTgt spid="243"/>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11"/>
          <p:cNvPicPr preferRelativeResize="0"/>
          <p:nvPr/>
        </p:nvPicPr>
        <p:blipFill rotWithShape="1">
          <a:blip r:embed="rId3">
            <a:alphaModFix/>
          </a:blip>
          <a:srcRect b="0" l="0" r="0" t="0"/>
          <a:stretch/>
        </p:blipFill>
        <p:spPr>
          <a:xfrm>
            <a:off x="0" y="1514476"/>
            <a:ext cx="8100888" cy="5334731"/>
          </a:xfrm>
          <a:prstGeom prst="rect">
            <a:avLst/>
          </a:prstGeom>
          <a:noFill/>
          <a:ln>
            <a:noFill/>
          </a:ln>
        </p:spPr>
      </p:pic>
      <p:sp>
        <p:nvSpPr>
          <p:cNvPr id="249" name="Google Shape;249;p11"/>
          <p:cNvSpPr txBox="1"/>
          <p:nvPr>
            <p:ph idx="1" type="body"/>
          </p:nvPr>
        </p:nvSpPr>
        <p:spPr>
          <a:xfrm>
            <a:off x="5588269" y="2006172"/>
            <a:ext cx="3113944" cy="4351338"/>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lang="en-US" sz="2000">
                <a:solidFill>
                  <a:schemeClr val="lt1"/>
                </a:solidFill>
              </a:rPr>
              <a:t>Popsicle sticks (20)</a:t>
            </a:r>
            <a:endParaRPr/>
          </a:p>
          <a:p>
            <a:pPr indent="0" lvl="0" marL="50800" rtl="0" algn="l">
              <a:lnSpc>
                <a:spcPct val="90000"/>
              </a:lnSpc>
              <a:spcBef>
                <a:spcPts val="1000"/>
              </a:spcBef>
              <a:spcAft>
                <a:spcPts val="0"/>
              </a:spcAft>
              <a:buSzPts val="2800"/>
              <a:buNone/>
            </a:pPr>
            <a:r>
              <a:rPr lang="en-US" sz="2000">
                <a:solidFill>
                  <a:schemeClr val="lt1"/>
                </a:solidFill>
              </a:rPr>
              <a:t>Elastic bands (10) </a:t>
            </a:r>
            <a:endParaRPr/>
          </a:p>
          <a:p>
            <a:pPr indent="0" lvl="0" marL="50800" rtl="0" algn="l">
              <a:lnSpc>
                <a:spcPct val="90000"/>
              </a:lnSpc>
              <a:spcBef>
                <a:spcPts val="1000"/>
              </a:spcBef>
              <a:spcAft>
                <a:spcPts val="0"/>
              </a:spcAft>
              <a:buSzPts val="2800"/>
              <a:buNone/>
            </a:pPr>
            <a:r>
              <a:rPr lang="en-US" sz="2000">
                <a:solidFill>
                  <a:schemeClr val="lt1"/>
                </a:solidFill>
              </a:rPr>
              <a:t>String (50 cm) </a:t>
            </a:r>
            <a:endParaRPr/>
          </a:p>
          <a:p>
            <a:pPr indent="0" lvl="0" marL="50800" rtl="0" algn="l">
              <a:lnSpc>
                <a:spcPct val="90000"/>
              </a:lnSpc>
              <a:spcBef>
                <a:spcPts val="1000"/>
              </a:spcBef>
              <a:spcAft>
                <a:spcPts val="0"/>
              </a:spcAft>
              <a:buSzPts val="2800"/>
              <a:buNone/>
            </a:pPr>
            <a:r>
              <a:rPr lang="en-US" sz="2000">
                <a:solidFill>
                  <a:schemeClr val="lt1"/>
                </a:solidFill>
              </a:rPr>
              <a:t>Tape (1 m) </a:t>
            </a:r>
            <a:endParaRPr/>
          </a:p>
          <a:p>
            <a:pPr indent="0" lvl="0" marL="50800" rtl="0" algn="l">
              <a:lnSpc>
                <a:spcPct val="90000"/>
              </a:lnSpc>
              <a:spcBef>
                <a:spcPts val="1000"/>
              </a:spcBef>
              <a:spcAft>
                <a:spcPts val="0"/>
              </a:spcAft>
              <a:buSzPts val="2800"/>
              <a:buNone/>
            </a:pPr>
            <a:r>
              <a:rPr lang="en-US" sz="2000">
                <a:solidFill>
                  <a:schemeClr val="lt1"/>
                </a:solidFill>
              </a:rPr>
              <a:t>Straws/</a:t>
            </a:r>
            <a:endParaRPr sz="2000">
              <a:solidFill>
                <a:schemeClr val="lt1"/>
              </a:solidFill>
            </a:endParaRPr>
          </a:p>
          <a:p>
            <a:pPr indent="0" lvl="0" marL="50800" rtl="0" algn="l">
              <a:lnSpc>
                <a:spcPct val="90000"/>
              </a:lnSpc>
              <a:spcBef>
                <a:spcPts val="1000"/>
              </a:spcBef>
              <a:spcAft>
                <a:spcPts val="0"/>
              </a:spcAft>
              <a:buSzPts val="2800"/>
              <a:buNone/>
            </a:pPr>
            <a:r>
              <a:rPr lang="en-US" sz="2000">
                <a:solidFill>
                  <a:schemeClr val="lt1"/>
                </a:solidFill>
              </a:rPr>
              <a:t>Pipe Cleaners (4)</a:t>
            </a:r>
            <a:endParaRPr/>
          </a:p>
          <a:p>
            <a:pPr indent="0" lvl="0" marL="50800" rtl="0" algn="l">
              <a:lnSpc>
                <a:spcPct val="90000"/>
              </a:lnSpc>
              <a:spcBef>
                <a:spcPts val="1000"/>
              </a:spcBef>
              <a:spcAft>
                <a:spcPts val="0"/>
              </a:spcAft>
              <a:buSzPts val="2800"/>
              <a:buNone/>
            </a:pPr>
            <a:r>
              <a:rPr lang="en-US" sz="2000">
                <a:solidFill>
                  <a:schemeClr val="lt1"/>
                </a:solidFill>
              </a:rPr>
              <a:t>Skewer sticks (4) </a:t>
            </a:r>
            <a:endParaRPr/>
          </a:p>
          <a:p>
            <a:pPr indent="0" lvl="0" marL="50800" rtl="0" algn="l">
              <a:lnSpc>
                <a:spcPct val="90000"/>
              </a:lnSpc>
              <a:spcBef>
                <a:spcPts val="1000"/>
              </a:spcBef>
              <a:spcAft>
                <a:spcPts val="0"/>
              </a:spcAft>
              <a:buSzPts val="2800"/>
              <a:buNone/>
            </a:pPr>
            <a:r>
              <a:rPr lang="en-US" sz="2000">
                <a:solidFill>
                  <a:schemeClr val="lt1"/>
                </a:solidFill>
              </a:rPr>
              <a:t>Paper clips (5) </a:t>
            </a:r>
            <a:endParaRPr/>
          </a:p>
          <a:p>
            <a:pPr indent="0" lvl="0" marL="50800" rtl="0" algn="l">
              <a:lnSpc>
                <a:spcPct val="90000"/>
              </a:lnSpc>
              <a:spcBef>
                <a:spcPts val="1000"/>
              </a:spcBef>
              <a:spcAft>
                <a:spcPts val="0"/>
              </a:spcAft>
              <a:buSzPts val="2800"/>
              <a:buNone/>
            </a:pPr>
            <a:r>
              <a:rPr lang="en-US" sz="2000">
                <a:solidFill>
                  <a:schemeClr val="lt1"/>
                </a:solidFill>
              </a:rPr>
              <a:t>Styrofoam cups (2) </a:t>
            </a:r>
            <a:endParaRPr/>
          </a:p>
          <a:p>
            <a:pPr indent="0" lvl="0" marL="50800" rtl="0" algn="l">
              <a:lnSpc>
                <a:spcPct val="90000"/>
              </a:lnSpc>
              <a:spcBef>
                <a:spcPts val="1000"/>
              </a:spcBef>
              <a:spcAft>
                <a:spcPts val="0"/>
              </a:spcAft>
              <a:buSzPts val="2800"/>
              <a:buNone/>
            </a:pPr>
            <a:r>
              <a:rPr lang="en-US" sz="2000">
                <a:solidFill>
                  <a:schemeClr val="lt1"/>
                </a:solidFill>
              </a:rPr>
              <a:t>Styrofoam balls (4) </a:t>
            </a:r>
            <a:endParaRPr/>
          </a:p>
          <a:p>
            <a:pPr indent="0" lvl="0" marL="50800" rtl="0" algn="l">
              <a:lnSpc>
                <a:spcPct val="90000"/>
              </a:lnSpc>
              <a:spcBef>
                <a:spcPts val="1000"/>
              </a:spcBef>
              <a:spcAft>
                <a:spcPts val="0"/>
              </a:spcAft>
              <a:buSzPts val="2800"/>
              <a:buNone/>
            </a:pPr>
            <a:r>
              <a:rPr lang="en-US" sz="2000">
                <a:solidFill>
                  <a:schemeClr val="lt1"/>
                </a:solidFill>
              </a:rPr>
              <a:t>Clothespins (2)</a:t>
            </a:r>
            <a:endParaRPr/>
          </a:p>
        </p:txBody>
      </p:sp>
      <p:sp>
        <p:nvSpPr>
          <p:cNvPr id="250" name="Google Shape;250;p11"/>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Roboto"/>
              <a:buNone/>
            </a:pPr>
            <a:r>
              <a:rPr lang="en-US"/>
              <a:t>Materials</a:t>
            </a:r>
            <a:endParaRPr/>
          </a:p>
        </p:txBody>
      </p:sp>
      <p:pic>
        <p:nvPicPr>
          <p:cNvPr id="251" name="Google Shape;251;p11"/>
          <p:cNvPicPr preferRelativeResize="0"/>
          <p:nvPr/>
        </p:nvPicPr>
        <p:blipFill rotWithShape="1">
          <a:blip r:embed="rId4">
            <a:alphaModFix/>
          </a:blip>
          <a:srcRect b="0" l="0" r="0" t="0"/>
          <a:stretch/>
        </p:blipFill>
        <p:spPr>
          <a:xfrm>
            <a:off x="8411773" y="2563329"/>
            <a:ext cx="3477807" cy="2308353"/>
          </a:xfrm>
          <a:prstGeom prst="rect">
            <a:avLst/>
          </a:prstGeom>
          <a:noFill/>
          <a:ln>
            <a:noFill/>
          </a:ln>
        </p:spPr>
      </p:pic>
      <p:sp>
        <p:nvSpPr>
          <p:cNvPr id="252" name="Google Shape;252;p11"/>
          <p:cNvSpPr txBox="1"/>
          <p:nvPr/>
        </p:nvSpPr>
        <p:spPr>
          <a:xfrm>
            <a:off x="8411773" y="2507822"/>
            <a:ext cx="3113944" cy="716444"/>
          </a:xfrm>
          <a:prstGeom prst="rect">
            <a:avLst/>
          </a:prstGeom>
          <a:noFill/>
          <a:ln>
            <a:noFill/>
          </a:ln>
        </p:spPr>
        <p:txBody>
          <a:bodyPr anchorCtr="0" anchor="t" bIns="45700" lIns="91425" spcFirstLastPara="1" rIns="91425" wrap="square" tIns="45700">
            <a:noAutofit/>
          </a:bodyPr>
          <a:lstStyle/>
          <a:p>
            <a:pPr indent="0" lvl="0" marL="50800" marR="0" rtl="0" algn="l">
              <a:lnSpc>
                <a:spcPct val="90000"/>
              </a:lnSpc>
              <a:spcBef>
                <a:spcPts val="1000"/>
              </a:spcBef>
              <a:spcAft>
                <a:spcPts val="0"/>
              </a:spcAft>
              <a:buClr>
                <a:schemeClr val="dk1"/>
              </a:buClr>
              <a:buSzPts val="2800"/>
              <a:buFont typeface="Arial"/>
              <a:buNone/>
            </a:pPr>
            <a:r>
              <a:rPr b="0" i="0" lang="en-US" sz="2000" u="none" cap="none" strike="noStrike">
                <a:solidFill>
                  <a:schemeClr val="lt1"/>
                </a:solidFill>
                <a:latin typeface="Century Gothic"/>
                <a:ea typeface="Century Gothic"/>
                <a:cs typeface="Century Gothic"/>
                <a:sym typeface="Century Gothic"/>
              </a:rPr>
              <a:t>Marshmallow (1)</a:t>
            </a:r>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0" st="0"/>
                                            </p:txEl>
                                          </p:spTgt>
                                        </p:tgtEl>
                                        <p:attrNameLst>
                                          <p:attrName>style.visibility</p:attrName>
                                        </p:attrNameLst>
                                      </p:cBhvr>
                                      <p:to>
                                        <p:strVal val="visible"/>
                                      </p:to>
                                    </p:set>
                                    <p:animEffect filter="fade" transition="in">
                                      <p:cBhvr>
                                        <p:cTn dur="500"/>
                                        <p:tgtEl>
                                          <p:spTgt spid="2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1" st="1"/>
                                            </p:txEl>
                                          </p:spTgt>
                                        </p:tgtEl>
                                        <p:attrNameLst>
                                          <p:attrName>style.visibility</p:attrName>
                                        </p:attrNameLst>
                                      </p:cBhvr>
                                      <p:to>
                                        <p:strVal val="visible"/>
                                      </p:to>
                                    </p:set>
                                    <p:animEffect filter="fade" transition="in">
                                      <p:cBhvr>
                                        <p:cTn dur="500"/>
                                        <p:tgtEl>
                                          <p:spTgt spid="2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2" st="2"/>
                                            </p:txEl>
                                          </p:spTgt>
                                        </p:tgtEl>
                                        <p:attrNameLst>
                                          <p:attrName>style.visibility</p:attrName>
                                        </p:attrNameLst>
                                      </p:cBhvr>
                                      <p:to>
                                        <p:strVal val="visible"/>
                                      </p:to>
                                    </p:set>
                                    <p:animEffect filter="fade" transition="in">
                                      <p:cBhvr>
                                        <p:cTn dur="500"/>
                                        <p:tgtEl>
                                          <p:spTgt spid="2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3" st="3"/>
                                            </p:txEl>
                                          </p:spTgt>
                                        </p:tgtEl>
                                        <p:attrNameLst>
                                          <p:attrName>style.visibility</p:attrName>
                                        </p:attrNameLst>
                                      </p:cBhvr>
                                      <p:to>
                                        <p:strVal val="visible"/>
                                      </p:to>
                                    </p:set>
                                    <p:animEffect filter="fade" transition="in">
                                      <p:cBhvr>
                                        <p:cTn dur="500"/>
                                        <p:tgtEl>
                                          <p:spTgt spid="24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4" st="4"/>
                                            </p:txEl>
                                          </p:spTgt>
                                        </p:tgtEl>
                                        <p:attrNameLst>
                                          <p:attrName>style.visibility</p:attrName>
                                        </p:attrNameLst>
                                      </p:cBhvr>
                                      <p:to>
                                        <p:strVal val="visible"/>
                                      </p:to>
                                    </p:set>
                                    <p:animEffect filter="fade" transition="in">
                                      <p:cBhvr>
                                        <p:cTn dur="500"/>
                                        <p:tgtEl>
                                          <p:spTgt spid="24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5" st="5"/>
                                            </p:txEl>
                                          </p:spTgt>
                                        </p:tgtEl>
                                        <p:attrNameLst>
                                          <p:attrName>style.visibility</p:attrName>
                                        </p:attrNameLst>
                                      </p:cBhvr>
                                      <p:to>
                                        <p:strVal val="visible"/>
                                      </p:to>
                                    </p:set>
                                    <p:animEffect filter="fade" transition="in">
                                      <p:cBhvr>
                                        <p:cTn dur="500"/>
                                        <p:tgtEl>
                                          <p:spTgt spid="24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6" st="6"/>
                                            </p:txEl>
                                          </p:spTgt>
                                        </p:tgtEl>
                                        <p:attrNameLst>
                                          <p:attrName>style.visibility</p:attrName>
                                        </p:attrNameLst>
                                      </p:cBhvr>
                                      <p:to>
                                        <p:strVal val="visible"/>
                                      </p:to>
                                    </p:set>
                                    <p:animEffect filter="fade" transition="in">
                                      <p:cBhvr>
                                        <p:cTn dur="500"/>
                                        <p:tgtEl>
                                          <p:spTgt spid="24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7" st="7"/>
                                            </p:txEl>
                                          </p:spTgt>
                                        </p:tgtEl>
                                        <p:attrNameLst>
                                          <p:attrName>style.visibility</p:attrName>
                                        </p:attrNameLst>
                                      </p:cBhvr>
                                      <p:to>
                                        <p:strVal val="visible"/>
                                      </p:to>
                                    </p:set>
                                    <p:animEffect filter="fade" transition="in">
                                      <p:cBhvr>
                                        <p:cTn dur="500"/>
                                        <p:tgtEl>
                                          <p:spTgt spid="24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8" st="8"/>
                                            </p:txEl>
                                          </p:spTgt>
                                        </p:tgtEl>
                                        <p:attrNameLst>
                                          <p:attrName>style.visibility</p:attrName>
                                        </p:attrNameLst>
                                      </p:cBhvr>
                                      <p:to>
                                        <p:strVal val="visible"/>
                                      </p:to>
                                    </p:set>
                                    <p:animEffect filter="fade" transition="in">
                                      <p:cBhvr>
                                        <p:cTn dur="500"/>
                                        <p:tgtEl>
                                          <p:spTgt spid="249">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9" st="9"/>
                                            </p:txEl>
                                          </p:spTgt>
                                        </p:tgtEl>
                                        <p:attrNameLst>
                                          <p:attrName>style.visibility</p:attrName>
                                        </p:attrNameLst>
                                      </p:cBhvr>
                                      <p:to>
                                        <p:strVal val="visible"/>
                                      </p:to>
                                    </p:set>
                                    <p:animEffect filter="fade" transition="in">
                                      <p:cBhvr>
                                        <p:cTn dur="500"/>
                                        <p:tgtEl>
                                          <p:spTgt spid="249">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10" st="10"/>
                                            </p:txEl>
                                          </p:spTgt>
                                        </p:tgtEl>
                                        <p:attrNameLst>
                                          <p:attrName>style.visibility</p:attrName>
                                        </p:attrNameLst>
                                      </p:cBhvr>
                                      <p:to>
                                        <p:strVal val="visible"/>
                                      </p:to>
                                    </p:set>
                                    <p:animEffect filter="fade" transition="in">
                                      <p:cBhvr>
                                        <p:cTn dur="500"/>
                                        <p:tgtEl>
                                          <p:spTgt spid="249">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2"/>
          <p:cNvSpPr txBox="1"/>
          <p:nvPr>
            <p:ph idx="1" type="body"/>
          </p:nvPr>
        </p:nvSpPr>
        <p:spPr>
          <a:xfrm>
            <a:off x="262846" y="1990011"/>
            <a:ext cx="11336677" cy="1688137"/>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b="1" lang="en-US">
                <a:solidFill>
                  <a:srgbClr val="FF0000"/>
                </a:solidFill>
              </a:rPr>
              <a:t>RULE 1: </a:t>
            </a:r>
            <a:r>
              <a:rPr lang="en-US"/>
              <a:t>All three simple machines should be different.</a:t>
            </a:r>
            <a:endParaRPr/>
          </a:p>
          <a:p>
            <a:pPr indent="0" lvl="0" marL="50800" rtl="0" algn="l">
              <a:lnSpc>
                <a:spcPct val="90000"/>
              </a:lnSpc>
              <a:spcBef>
                <a:spcPts val="1000"/>
              </a:spcBef>
              <a:spcAft>
                <a:spcPts val="0"/>
              </a:spcAft>
              <a:buSzPts val="2800"/>
              <a:buNone/>
            </a:pPr>
            <a:r>
              <a:rPr b="1" lang="en-US">
                <a:solidFill>
                  <a:srgbClr val="FF0000"/>
                </a:solidFill>
              </a:rPr>
              <a:t>RULE 2: </a:t>
            </a:r>
            <a:r>
              <a:rPr lang="en-US"/>
              <a:t>Once materials are used, you </a:t>
            </a:r>
            <a:r>
              <a:rPr b="1" lang="en-US"/>
              <a:t>cannot reuse </a:t>
            </a:r>
            <a:r>
              <a:rPr lang="en-US"/>
              <a:t>them for the next checkpoint. </a:t>
            </a:r>
            <a:endParaRPr/>
          </a:p>
          <a:p>
            <a:pPr indent="0" lvl="0" marL="50800" rtl="0" algn="l">
              <a:lnSpc>
                <a:spcPct val="90000"/>
              </a:lnSpc>
              <a:spcBef>
                <a:spcPts val="1000"/>
              </a:spcBef>
              <a:spcAft>
                <a:spcPts val="0"/>
              </a:spcAft>
              <a:buSzPts val="2800"/>
              <a:buNone/>
            </a:pPr>
            <a:r>
              <a:t/>
            </a:r>
            <a:endParaRPr/>
          </a:p>
        </p:txBody>
      </p:sp>
      <p:sp>
        <p:nvSpPr>
          <p:cNvPr id="258" name="Google Shape;258;p12"/>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Roboto"/>
              <a:buNone/>
            </a:pPr>
            <a:r>
              <a:rPr lang="en-US"/>
              <a:t>Rules</a:t>
            </a:r>
            <a:endParaRPr/>
          </a:p>
        </p:txBody>
      </p:sp>
      <p:pic>
        <p:nvPicPr>
          <p:cNvPr id="259" name="Google Shape;259;p12"/>
          <p:cNvPicPr preferRelativeResize="0"/>
          <p:nvPr/>
        </p:nvPicPr>
        <p:blipFill rotWithShape="1">
          <a:blip r:embed="rId3">
            <a:alphaModFix/>
          </a:blip>
          <a:srcRect b="0" l="0" r="0" t="0"/>
          <a:stretch/>
        </p:blipFill>
        <p:spPr>
          <a:xfrm>
            <a:off x="5082949" y="3192709"/>
            <a:ext cx="6961123" cy="3393026"/>
          </a:xfrm>
          <a:prstGeom prst="rect">
            <a:avLst/>
          </a:prstGeom>
          <a:noFill/>
          <a:ln>
            <a:noFill/>
          </a:ln>
        </p:spPr>
      </p:pic>
      <p:sp>
        <p:nvSpPr>
          <p:cNvPr id="260" name="Google Shape;260;p12"/>
          <p:cNvSpPr txBox="1"/>
          <p:nvPr/>
        </p:nvSpPr>
        <p:spPr>
          <a:xfrm>
            <a:off x="262846" y="3305725"/>
            <a:ext cx="5264651" cy="3693311"/>
          </a:xfrm>
          <a:prstGeom prst="rect">
            <a:avLst/>
          </a:prstGeom>
          <a:noFill/>
          <a:ln>
            <a:noFill/>
          </a:ln>
        </p:spPr>
        <p:txBody>
          <a:bodyPr anchorCtr="0" anchor="t" bIns="45700" lIns="91425" spcFirstLastPara="1" rIns="91425" wrap="square" tIns="45700">
            <a:noAutofit/>
          </a:bodyPr>
          <a:lstStyle/>
          <a:p>
            <a:pPr indent="0" lvl="0" marL="50800" marR="0" rtl="0" algn="l">
              <a:lnSpc>
                <a:spcPct val="90000"/>
              </a:lnSpc>
              <a:spcBef>
                <a:spcPts val="1000"/>
              </a:spcBef>
              <a:spcAft>
                <a:spcPts val="0"/>
              </a:spcAft>
              <a:buClr>
                <a:schemeClr val="dk1"/>
              </a:buClr>
              <a:buSzPts val="2800"/>
              <a:buFont typeface="Arial"/>
              <a:buNone/>
            </a:pPr>
            <a:r>
              <a:rPr b="1" i="0" lang="en-US" sz="2800" u="none" cap="none" strike="noStrike">
                <a:solidFill>
                  <a:srgbClr val="FF0000"/>
                </a:solidFill>
                <a:latin typeface="Century Gothic"/>
                <a:ea typeface="Century Gothic"/>
                <a:cs typeface="Century Gothic"/>
                <a:sym typeface="Century Gothic"/>
              </a:rPr>
              <a:t>RULE 3: </a:t>
            </a:r>
            <a:r>
              <a:rPr b="0" i="0" lang="en-US" sz="2800" u="none" cap="none" strike="noStrike">
                <a:solidFill>
                  <a:schemeClr val="dk1"/>
                </a:solidFill>
                <a:latin typeface="Century Gothic"/>
                <a:ea typeface="Century Gothic"/>
                <a:cs typeface="Century Gothic"/>
                <a:sym typeface="Century Gothic"/>
              </a:rPr>
              <a:t>You may have only </a:t>
            </a:r>
            <a:r>
              <a:rPr b="1" i="0" lang="en-US" sz="2800" u="none" cap="none" strike="noStrike">
                <a:solidFill>
                  <a:schemeClr val="dk1"/>
                </a:solidFill>
                <a:latin typeface="Century Gothic"/>
                <a:ea typeface="Century Gothic"/>
                <a:cs typeface="Century Gothic"/>
                <a:sym typeface="Century Gothic"/>
              </a:rPr>
              <a:t>one human interaction at the start of every checkpoint. </a:t>
            </a:r>
            <a:r>
              <a:rPr b="0" i="0" lang="en-US" sz="2800" u="none" cap="none" strike="noStrike">
                <a:solidFill>
                  <a:schemeClr val="dk1"/>
                </a:solidFill>
                <a:latin typeface="Century Gothic"/>
                <a:ea typeface="Century Gothic"/>
                <a:cs typeface="Century Gothic"/>
                <a:sym typeface="Century Gothic"/>
              </a:rPr>
              <a:t>This means either a push, a tap, or one consistent pull.</a:t>
            </a:r>
            <a:endParaRPr b="1" i="0" sz="2800" u="none" cap="none" strike="noStrike">
              <a:solidFill>
                <a:schemeClr val="dk1"/>
              </a:solidFill>
              <a:latin typeface="Century Gothic"/>
              <a:ea typeface="Century Gothic"/>
              <a:cs typeface="Century Gothic"/>
              <a:sym typeface="Century Gothic"/>
            </a:endParaRPr>
          </a:p>
          <a:p>
            <a:pPr indent="0" lvl="0" marL="50800" marR="0" rtl="0" algn="l">
              <a:lnSpc>
                <a:spcPct val="90000"/>
              </a:lnSpc>
              <a:spcBef>
                <a:spcPts val="1000"/>
              </a:spcBef>
              <a:spcAft>
                <a:spcPts val="0"/>
              </a:spcAft>
              <a:buClr>
                <a:schemeClr val="dk1"/>
              </a:buClr>
              <a:buSzPts val="2800"/>
              <a:buFont typeface="Arial"/>
              <a:buNone/>
            </a:pPr>
            <a:r>
              <a:rPr b="1" i="0" lang="en-US" sz="2800" u="none" cap="none" strike="noStrike">
                <a:solidFill>
                  <a:srgbClr val="FF0000"/>
                </a:solidFill>
                <a:latin typeface="Century Gothic"/>
                <a:ea typeface="Century Gothic"/>
                <a:cs typeface="Century Gothic"/>
                <a:sym typeface="Century Gothic"/>
              </a:rPr>
              <a:t>RULE 4: </a:t>
            </a:r>
            <a:r>
              <a:rPr b="0" i="0" lang="en-US" sz="2800" u="none" cap="none" strike="noStrike">
                <a:solidFill>
                  <a:schemeClr val="dk1"/>
                </a:solidFill>
                <a:latin typeface="Century Gothic"/>
                <a:ea typeface="Century Gothic"/>
                <a:cs typeface="Century Gothic"/>
                <a:sym typeface="Century Gothic"/>
              </a:rPr>
              <a:t>You can reposition Baymax at every checkpoint.</a:t>
            </a:r>
            <a:endParaRPr/>
          </a:p>
          <a:p>
            <a:pPr indent="0" lvl="0" marL="508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0" st="0"/>
                                            </p:txEl>
                                          </p:spTgt>
                                        </p:tgtEl>
                                        <p:attrNameLst>
                                          <p:attrName>style.visibility</p:attrName>
                                        </p:attrNameLst>
                                      </p:cBhvr>
                                      <p:to>
                                        <p:strVal val="visible"/>
                                      </p:to>
                                    </p:set>
                                    <p:animEffect filter="fade" transition="in">
                                      <p:cBhvr>
                                        <p:cTn dur="500"/>
                                        <p:tgtEl>
                                          <p:spTgt spid="2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1" st="1"/>
                                            </p:txEl>
                                          </p:spTgt>
                                        </p:tgtEl>
                                        <p:attrNameLst>
                                          <p:attrName>style.visibility</p:attrName>
                                        </p:attrNameLst>
                                      </p:cBhvr>
                                      <p:to>
                                        <p:strVal val="visible"/>
                                      </p:to>
                                    </p:set>
                                    <p:animEffect filter="fade" transition="in">
                                      <p:cBhvr>
                                        <p:cTn dur="500"/>
                                        <p:tgtEl>
                                          <p:spTgt spid="2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2" st="2"/>
                                            </p:txEl>
                                          </p:spTgt>
                                        </p:tgtEl>
                                        <p:attrNameLst>
                                          <p:attrName>style.visibility</p:attrName>
                                        </p:attrNameLst>
                                      </p:cBhvr>
                                      <p:to>
                                        <p:strVal val="visible"/>
                                      </p:to>
                                    </p:set>
                                    <p:animEffect filter="fade" transition="in">
                                      <p:cBhvr>
                                        <p:cTn dur="500"/>
                                        <p:tgtEl>
                                          <p:spTgt spid="2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xEl>
                                              <p:pRg end="0" st="0"/>
                                            </p:txEl>
                                          </p:spTgt>
                                        </p:tgtEl>
                                        <p:attrNameLst>
                                          <p:attrName>style.visibility</p:attrName>
                                        </p:attrNameLst>
                                      </p:cBhvr>
                                      <p:to>
                                        <p:strVal val="visible"/>
                                      </p:to>
                                    </p:set>
                                    <p:animEffect filter="fade" transition="in">
                                      <p:cBhvr>
                                        <p:cTn dur="500"/>
                                        <p:tgtEl>
                                          <p:spTgt spid="2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xEl>
                                              <p:pRg end="1" st="1"/>
                                            </p:txEl>
                                          </p:spTgt>
                                        </p:tgtEl>
                                        <p:attrNameLst>
                                          <p:attrName>style.visibility</p:attrName>
                                        </p:attrNameLst>
                                      </p:cBhvr>
                                      <p:to>
                                        <p:strVal val="visible"/>
                                      </p:to>
                                    </p:set>
                                    <p:animEffect filter="fade" transition="in">
                                      <p:cBhvr>
                                        <p:cTn dur="500"/>
                                        <p:tgtEl>
                                          <p:spTgt spid="2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xEl>
                                              <p:pRg end="2" st="2"/>
                                            </p:txEl>
                                          </p:spTgt>
                                        </p:tgtEl>
                                        <p:attrNameLst>
                                          <p:attrName>style.visibility</p:attrName>
                                        </p:attrNameLst>
                                      </p:cBhvr>
                                      <p:to>
                                        <p:strVal val="visible"/>
                                      </p:to>
                                    </p:set>
                                    <p:animEffect filter="fade" transition="in">
                                      <p:cBhvr>
                                        <p:cTn dur="500"/>
                                        <p:tgtEl>
                                          <p:spTgt spid="26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4"/>
          <p:cNvSpPr txBox="1"/>
          <p:nvPr>
            <p:ph idx="1" type="body"/>
          </p:nvPr>
        </p:nvSpPr>
        <p:spPr>
          <a:xfrm>
            <a:off x="838200" y="1514476"/>
            <a:ext cx="10515600" cy="787290"/>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lang="en-US"/>
              <a:t>Here is a video of the machine in action!</a:t>
            </a:r>
            <a:endParaRPr/>
          </a:p>
        </p:txBody>
      </p:sp>
      <p:sp>
        <p:nvSpPr>
          <p:cNvPr id="266" name="Google Shape;266;p14"/>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Roboto"/>
              <a:buNone/>
            </a:pPr>
            <a:r>
              <a:rPr lang="en-US"/>
              <a:t>Example</a:t>
            </a:r>
            <a:endParaRPr/>
          </a:p>
        </p:txBody>
      </p:sp>
      <p:pic>
        <p:nvPicPr>
          <p:cNvPr id="267" name="Google Shape;267;p14"/>
          <p:cNvPicPr preferRelativeResize="0"/>
          <p:nvPr/>
        </p:nvPicPr>
        <p:blipFill rotWithShape="1">
          <a:blip r:embed="rId3">
            <a:alphaModFix/>
          </a:blip>
          <a:srcRect b="0" l="0" r="0" t="0"/>
          <a:stretch/>
        </p:blipFill>
        <p:spPr>
          <a:xfrm>
            <a:off x="2264979" y="2301766"/>
            <a:ext cx="7662041" cy="4309898"/>
          </a:xfrm>
          <a:prstGeom prst="rect">
            <a:avLst/>
          </a:prstGeom>
          <a:noFill/>
          <a:ln>
            <a:noFill/>
          </a:ln>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2"/>
          <p:cNvSpPr txBox="1"/>
          <p:nvPr>
            <p:ph idx="1" type="body"/>
          </p:nvPr>
        </p:nvSpPr>
        <p:spPr>
          <a:xfrm>
            <a:off x="579024" y="1607790"/>
            <a:ext cx="8336622"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Robogals is an international, student-run organization, and we hold workshops to try to encourage you guys to be interested in STEM.</a:t>
            </a:r>
            <a:endParaRPr/>
          </a:p>
          <a:p>
            <a:pPr indent="0" lvl="0" marL="228600" rtl="0" algn="l">
              <a:lnSpc>
                <a:spcPct val="90000"/>
              </a:lnSpc>
              <a:spcBef>
                <a:spcPts val="0"/>
              </a:spcBef>
              <a:spcAft>
                <a:spcPts val="0"/>
              </a:spcAft>
              <a:buSzPts val="4400"/>
              <a:buNone/>
            </a:pPr>
            <a:r>
              <a:t/>
            </a:r>
            <a:endParaRPr/>
          </a:p>
          <a:p>
            <a:pPr indent="0" lvl="0" marL="0" rtl="0" algn="l">
              <a:lnSpc>
                <a:spcPct val="90000"/>
              </a:lnSpc>
              <a:spcBef>
                <a:spcPts val="0"/>
              </a:spcBef>
              <a:spcAft>
                <a:spcPts val="0"/>
              </a:spcAft>
              <a:buSzPts val="4400"/>
              <a:buNone/>
            </a:pPr>
            <a:r>
              <a:rPr lang="en-US"/>
              <a:t>OUR MISSION:</a:t>
            </a:r>
            <a:endParaRPr/>
          </a:p>
          <a:p>
            <a:pPr indent="-279400" lvl="1" marL="685800" rtl="0" algn="l">
              <a:lnSpc>
                <a:spcPct val="90000"/>
              </a:lnSpc>
              <a:spcBef>
                <a:spcPts val="0"/>
              </a:spcBef>
              <a:spcAft>
                <a:spcPts val="0"/>
              </a:spcAft>
              <a:buSzPts val="4400"/>
              <a:buChar char="•"/>
            </a:pPr>
            <a:r>
              <a:rPr lang="en-US"/>
              <a:t>To Inspire!</a:t>
            </a:r>
            <a:endParaRPr/>
          </a:p>
          <a:p>
            <a:pPr indent="-279400" lvl="1" marL="685800" rtl="0" algn="l">
              <a:lnSpc>
                <a:spcPct val="90000"/>
              </a:lnSpc>
              <a:spcBef>
                <a:spcPts val="0"/>
              </a:spcBef>
              <a:spcAft>
                <a:spcPts val="0"/>
              </a:spcAft>
              <a:buSzPts val="4400"/>
              <a:buChar char="•"/>
            </a:pPr>
            <a:r>
              <a:rPr lang="en-US"/>
              <a:t>To Empower!</a:t>
            </a:r>
            <a:endParaRPr/>
          </a:p>
          <a:p>
            <a:pPr indent="-279400" lvl="1" marL="685800" rtl="0" algn="l">
              <a:lnSpc>
                <a:spcPct val="90000"/>
              </a:lnSpc>
              <a:spcBef>
                <a:spcPts val="0"/>
              </a:spcBef>
              <a:spcAft>
                <a:spcPts val="0"/>
              </a:spcAft>
              <a:buSzPts val="4400"/>
              <a:buChar char="•"/>
            </a:pPr>
            <a:r>
              <a:rPr lang="en-US"/>
              <a:t>To Engage!</a:t>
            </a:r>
            <a:endParaRPr/>
          </a:p>
          <a:p>
            <a:pPr indent="0" lvl="1" marL="685800" rtl="0" algn="l">
              <a:lnSpc>
                <a:spcPct val="90000"/>
              </a:lnSpc>
              <a:spcBef>
                <a:spcPts val="0"/>
              </a:spcBef>
              <a:spcAft>
                <a:spcPts val="0"/>
              </a:spcAft>
              <a:buSzPts val="4400"/>
              <a:buNone/>
            </a:pPr>
            <a:r>
              <a:t/>
            </a:r>
            <a:endParaRPr/>
          </a:p>
        </p:txBody>
      </p:sp>
      <p:sp>
        <p:nvSpPr>
          <p:cNvPr id="86" name="Google Shape;86;p2"/>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Roboto"/>
              <a:buNone/>
            </a:pPr>
            <a:r>
              <a:rPr b="0" i="0" lang="en-US" sz="4400" u="none" cap="none" strike="noStrike">
                <a:solidFill>
                  <a:schemeClr val="lt1"/>
                </a:solidFill>
                <a:latin typeface="Roboto"/>
                <a:ea typeface="Roboto"/>
                <a:cs typeface="Roboto"/>
                <a:sym typeface="Roboto"/>
              </a:rPr>
              <a:t>About Us</a:t>
            </a:r>
            <a:endParaRPr b="0" i="0" sz="4400" u="none" cap="none" strike="noStrike">
              <a:solidFill>
                <a:schemeClr val="lt1"/>
              </a:solidFill>
              <a:latin typeface="Roboto"/>
              <a:ea typeface="Roboto"/>
              <a:cs typeface="Roboto"/>
              <a:sym typeface="Roboto"/>
            </a:endParaRPr>
          </a:p>
        </p:txBody>
      </p:sp>
      <p:pic>
        <p:nvPicPr>
          <p:cNvPr descr="Image result for cute scientist clipart" id="87" name="Google Shape;87;p2"/>
          <p:cNvPicPr preferRelativeResize="0"/>
          <p:nvPr/>
        </p:nvPicPr>
        <p:blipFill rotWithShape="1">
          <a:blip r:embed="rId3">
            <a:alphaModFix/>
          </a:blip>
          <a:srcRect b="0" l="0" r="0" t="0"/>
          <a:stretch/>
        </p:blipFill>
        <p:spPr>
          <a:xfrm>
            <a:off x="9020710" y="2547991"/>
            <a:ext cx="2922598" cy="4017485"/>
          </a:xfrm>
          <a:prstGeom prst="rect">
            <a:avLst/>
          </a:prstGeom>
          <a:noFill/>
          <a:ln>
            <a:noFill/>
          </a:ln>
        </p:spPr>
      </p:pic>
      <p:pic>
        <p:nvPicPr>
          <p:cNvPr id="88" name="Google Shape;88;p2"/>
          <p:cNvPicPr preferRelativeResize="0"/>
          <p:nvPr/>
        </p:nvPicPr>
        <p:blipFill rotWithShape="1">
          <a:blip r:embed="rId4">
            <a:alphaModFix/>
          </a:blip>
          <a:srcRect b="0" l="0" r="0" t="0"/>
          <a:stretch/>
        </p:blipFill>
        <p:spPr>
          <a:xfrm>
            <a:off x="770261" y="4734474"/>
            <a:ext cx="3588978" cy="1953375"/>
          </a:xfrm>
          <a:prstGeom prst="rect">
            <a:avLst/>
          </a:prstGeom>
          <a:noFill/>
          <a:ln>
            <a:noFill/>
          </a:ln>
        </p:spPr>
      </p:pic>
      <p:pic>
        <p:nvPicPr>
          <p:cNvPr id="89" name="Google Shape;89;p2"/>
          <p:cNvPicPr preferRelativeResize="0"/>
          <p:nvPr/>
        </p:nvPicPr>
        <p:blipFill rotWithShape="1">
          <a:blip r:embed="rId5">
            <a:alphaModFix/>
          </a:blip>
          <a:srcRect b="0" l="0" r="0" t="0"/>
          <a:stretch/>
        </p:blipFill>
        <p:spPr>
          <a:xfrm>
            <a:off x="4068567" y="2966080"/>
            <a:ext cx="2995407" cy="1634758"/>
          </a:xfrm>
          <a:prstGeom prst="rect">
            <a:avLst/>
          </a:prstGeom>
          <a:noFill/>
          <a:ln>
            <a:noFill/>
          </a:ln>
        </p:spPr>
      </p:pic>
      <p:pic>
        <p:nvPicPr>
          <p:cNvPr id="90" name="Google Shape;90;p2"/>
          <p:cNvPicPr preferRelativeResize="0"/>
          <p:nvPr/>
        </p:nvPicPr>
        <p:blipFill rotWithShape="1">
          <a:blip r:embed="rId6">
            <a:alphaModFix/>
          </a:blip>
          <a:srcRect b="0" l="0" r="0" t="0"/>
          <a:stretch/>
        </p:blipFill>
        <p:spPr>
          <a:xfrm>
            <a:off x="5907641" y="4824037"/>
            <a:ext cx="2902941" cy="1873573"/>
          </a:xfrm>
          <a:prstGeom prst="rect">
            <a:avLst/>
          </a:prstGeom>
          <a:noFill/>
          <a:ln>
            <a:noFill/>
          </a:ln>
        </p:spPr>
      </p:pic>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000"/>
              <a:buNone/>
            </a:pPr>
            <a:r>
              <a:rPr b="0" i="0" lang="en-US" sz="3600" u="none" cap="none" strike="noStrike">
                <a:solidFill>
                  <a:schemeClr val="dk1"/>
                </a:solidFill>
                <a:latin typeface="Century Gothic"/>
                <a:ea typeface="Century Gothic"/>
                <a:cs typeface="Century Gothic"/>
                <a:sym typeface="Century Gothic"/>
              </a:rPr>
              <a:t>What Does STEM Stand For?</a:t>
            </a:r>
            <a:endParaRPr sz="2400"/>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p:txBody>
      </p:sp>
      <p:sp>
        <p:nvSpPr>
          <p:cNvPr id="97" name="Google Shape;97;p3"/>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Roboto"/>
              <a:buNone/>
            </a:pPr>
            <a:r>
              <a:rPr b="0" i="0" lang="en-US" sz="4400" u="none" cap="none" strike="noStrike">
                <a:solidFill>
                  <a:schemeClr val="lt1"/>
                </a:solidFill>
                <a:latin typeface="Roboto"/>
                <a:ea typeface="Roboto"/>
                <a:cs typeface="Roboto"/>
                <a:sym typeface="Roboto"/>
              </a:rPr>
              <a:t>STEM</a:t>
            </a:r>
            <a:endParaRPr b="0" i="0" sz="4400" u="none" cap="none" strike="noStrike">
              <a:solidFill>
                <a:schemeClr val="lt1"/>
              </a:solidFill>
              <a:latin typeface="Roboto"/>
              <a:ea typeface="Roboto"/>
              <a:cs typeface="Roboto"/>
              <a:sym typeface="Roboto"/>
            </a:endParaRPr>
          </a:p>
        </p:txBody>
      </p:sp>
      <p:pic>
        <p:nvPicPr>
          <p:cNvPr descr="STEM in early years education - Parliamentary Business : Scottish Parliament" id="98" name="Google Shape;98;p3"/>
          <p:cNvPicPr preferRelativeResize="0"/>
          <p:nvPr/>
        </p:nvPicPr>
        <p:blipFill rotWithShape="1">
          <a:blip r:embed="rId3">
            <a:alphaModFix/>
          </a:blip>
          <a:srcRect b="0" l="0" r="72115" t="0"/>
          <a:stretch/>
        </p:blipFill>
        <p:spPr>
          <a:xfrm>
            <a:off x="838200" y="2612073"/>
            <a:ext cx="1657350" cy="3564890"/>
          </a:xfrm>
          <a:prstGeom prst="rect">
            <a:avLst/>
          </a:prstGeom>
          <a:noFill/>
          <a:ln>
            <a:noFill/>
          </a:ln>
        </p:spPr>
      </p:pic>
      <p:pic>
        <p:nvPicPr>
          <p:cNvPr descr="STEM in early years education - Parliamentary Business : Scottish Parliament" id="99" name="Google Shape;99;p3"/>
          <p:cNvPicPr preferRelativeResize="0"/>
          <p:nvPr/>
        </p:nvPicPr>
        <p:blipFill rotWithShape="1">
          <a:blip r:embed="rId3">
            <a:alphaModFix/>
          </a:blip>
          <a:srcRect b="0" l="27991" r="48183" t="0"/>
          <a:stretch/>
        </p:blipFill>
        <p:spPr>
          <a:xfrm>
            <a:off x="2495550" y="2612073"/>
            <a:ext cx="1416050" cy="3564890"/>
          </a:xfrm>
          <a:prstGeom prst="rect">
            <a:avLst/>
          </a:prstGeom>
          <a:noFill/>
          <a:ln>
            <a:noFill/>
          </a:ln>
        </p:spPr>
      </p:pic>
      <p:pic>
        <p:nvPicPr>
          <p:cNvPr descr="STEM in early years education - Parliamentary Business : Scottish Parliament" id="100" name="Google Shape;100;p3"/>
          <p:cNvPicPr preferRelativeResize="0"/>
          <p:nvPr/>
        </p:nvPicPr>
        <p:blipFill rotWithShape="1">
          <a:blip r:embed="rId3">
            <a:alphaModFix/>
          </a:blip>
          <a:srcRect b="0" l="51923" r="24251" t="0"/>
          <a:stretch/>
        </p:blipFill>
        <p:spPr>
          <a:xfrm>
            <a:off x="3911600" y="2612073"/>
            <a:ext cx="1416050" cy="3564890"/>
          </a:xfrm>
          <a:prstGeom prst="rect">
            <a:avLst/>
          </a:prstGeom>
          <a:noFill/>
          <a:ln>
            <a:noFill/>
          </a:ln>
        </p:spPr>
      </p:pic>
      <p:pic>
        <p:nvPicPr>
          <p:cNvPr descr="STEM in early years education - Parliamentary Business : Scottish Parliament" id="101" name="Google Shape;101;p3"/>
          <p:cNvPicPr preferRelativeResize="0"/>
          <p:nvPr/>
        </p:nvPicPr>
        <p:blipFill rotWithShape="1">
          <a:blip r:embed="rId3">
            <a:alphaModFix/>
          </a:blip>
          <a:srcRect b="0" l="75962" r="0" t="0"/>
          <a:stretch/>
        </p:blipFill>
        <p:spPr>
          <a:xfrm>
            <a:off x="5329933" y="2612073"/>
            <a:ext cx="1428750" cy="3564890"/>
          </a:xfrm>
          <a:prstGeom prst="rect">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4"/>
          <p:cNvSpPr txBox="1"/>
          <p:nvPr>
            <p:ph idx="1" type="body"/>
          </p:nvPr>
        </p:nvSpPr>
        <p:spPr>
          <a:xfrm>
            <a:off x="232025" y="1651612"/>
            <a:ext cx="9045539" cy="101004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4000"/>
              <a:buNone/>
            </a:pPr>
            <a:r>
              <a:rPr lang="en-US">
                <a:solidFill>
                  <a:srgbClr val="000000"/>
                </a:solidFill>
              </a:rPr>
              <a:t>What are some jobs in STEM?</a:t>
            </a:r>
            <a:endParaRPr sz="1800"/>
          </a:p>
        </p:txBody>
      </p:sp>
      <p:sp>
        <p:nvSpPr>
          <p:cNvPr id="107" name="Google Shape;107;p4"/>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Roboto"/>
              <a:buNone/>
            </a:pPr>
            <a:r>
              <a:rPr lang="en-US"/>
              <a:t>STEM</a:t>
            </a:r>
            <a:endParaRPr/>
          </a:p>
        </p:txBody>
      </p:sp>
      <p:pic>
        <p:nvPicPr>
          <p:cNvPr id="108" name="Google Shape;108;p4"/>
          <p:cNvPicPr preferRelativeResize="0"/>
          <p:nvPr/>
        </p:nvPicPr>
        <p:blipFill rotWithShape="1">
          <a:blip r:embed="rId3">
            <a:alphaModFix/>
          </a:blip>
          <a:srcRect b="0" l="0" r="0" t="0"/>
          <a:stretch/>
        </p:blipFill>
        <p:spPr>
          <a:xfrm>
            <a:off x="-65847" y="2068963"/>
            <a:ext cx="3060401" cy="3060401"/>
          </a:xfrm>
          <a:prstGeom prst="rect">
            <a:avLst/>
          </a:prstGeom>
          <a:noFill/>
          <a:ln>
            <a:noFill/>
          </a:ln>
        </p:spPr>
      </p:pic>
      <p:pic>
        <p:nvPicPr>
          <p:cNvPr id="109" name="Google Shape;109;p4"/>
          <p:cNvPicPr preferRelativeResize="0"/>
          <p:nvPr/>
        </p:nvPicPr>
        <p:blipFill rotWithShape="1">
          <a:blip r:embed="rId4">
            <a:alphaModFix/>
          </a:blip>
          <a:srcRect b="0" l="0" r="0" t="0"/>
          <a:stretch/>
        </p:blipFill>
        <p:spPr>
          <a:xfrm>
            <a:off x="2678038" y="3526630"/>
            <a:ext cx="3202243" cy="1861664"/>
          </a:xfrm>
          <a:prstGeom prst="rect">
            <a:avLst/>
          </a:prstGeom>
          <a:noFill/>
          <a:ln>
            <a:noFill/>
          </a:ln>
        </p:spPr>
      </p:pic>
      <p:pic>
        <p:nvPicPr>
          <p:cNvPr id="110" name="Google Shape;110;p4"/>
          <p:cNvPicPr preferRelativeResize="0"/>
          <p:nvPr/>
        </p:nvPicPr>
        <p:blipFill rotWithShape="1">
          <a:blip r:embed="rId5">
            <a:alphaModFix/>
          </a:blip>
          <a:srcRect b="0" l="0" r="0" t="0"/>
          <a:stretch/>
        </p:blipFill>
        <p:spPr>
          <a:xfrm>
            <a:off x="6075821" y="2068963"/>
            <a:ext cx="2630461" cy="2419063"/>
          </a:xfrm>
          <a:prstGeom prst="rect">
            <a:avLst/>
          </a:prstGeom>
          <a:noFill/>
          <a:ln>
            <a:noFill/>
          </a:ln>
        </p:spPr>
      </p:pic>
      <p:pic>
        <p:nvPicPr>
          <p:cNvPr id="111" name="Google Shape;111;p4"/>
          <p:cNvPicPr preferRelativeResize="0"/>
          <p:nvPr/>
        </p:nvPicPr>
        <p:blipFill rotWithShape="1">
          <a:blip r:embed="rId6">
            <a:alphaModFix/>
          </a:blip>
          <a:srcRect b="0" l="0" r="0" t="0"/>
          <a:stretch/>
        </p:blipFill>
        <p:spPr>
          <a:xfrm>
            <a:off x="8227010" y="2467418"/>
            <a:ext cx="4041215" cy="4041215"/>
          </a:xfrm>
          <a:prstGeom prst="rect">
            <a:avLst/>
          </a:prstGeom>
          <a:noFill/>
          <a:ln>
            <a:noFill/>
          </a:ln>
        </p:spPr>
      </p:pic>
      <p:sp>
        <p:nvSpPr>
          <p:cNvPr id="112" name="Google Shape;112;p4"/>
          <p:cNvSpPr txBox="1"/>
          <p:nvPr/>
        </p:nvSpPr>
        <p:spPr>
          <a:xfrm>
            <a:off x="232024" y="5748249"/>
            <a:ext cx="9045539" cy="101004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b="0" i="0" lang="en-US" sz="2400" u="none" cap="none" strike="noStrike">
                <a:solidFill>
                  <a:srgbClr val="000000"/>
                </a:solidFill>
                <a:latin typeface="Century Gothic"/>
                <a:ea typeface="Century Gothic"/>
                <a:cs typeface="Century Gothic"/>
                <a:sym typeface="Century Gothic"/>
              </a:rPr>
              <a:t>Try and brainstorm some jobs in STEM that YOU think you would like!</a:t>
            </a:r>
            <a:endParaRPr/>
          </a:p>
          <a:p>
            <a:pPr indent="0" lvl="0" marL="228600" marR="0" rtl="0" algn="l">
              <a:lnSpc>
                <a:spcPct val="90000"/>
              </a:lnSpc>
              <a:spcBef>
                <a:spcPts val="0"/>
              </a:spcBef>
              <a:spcAft>
                <a:spcPts val="0"/>
              </a:spcAft>
              <a:buClr>
                <a:srgbClr val="000000"/>
              </a:buClr>
              <a:buSzPts val="4000"/>
              <a:buFont typeface="Arial"/>
              <a:buNone/>
            </a:pPr>
            <a:r>
              <a:t/>
            </a:r>
            <a:endParaRPr b="0" i="0" sz="2400" u="none" cap="none" strike="noStrike">
              <a:solidFill>
                <a:schemeClr val="dk1"/>
              </a:solidFill>
              <a:latin typeface="Century Gothic"/>
              <a:ea typeface="Century Gothic"/>
              <a:cs typeface="Century Gothic"/>
              <a:sym typeface="Century Gothic"/>
            </a:endParaRPr>
          </a:p>
        </p:txBody>
      </p:sp>
      <p:sp>
        <p:nvSpPr>
          <p:cNvPr id="113" name="Google Shape;113;p4"/>
          <p:cNvSpPr txBox="1"/>
          <p:nvPr/>
        </p:nvSpPr>
        <p:spPr>
          <a:xfrm>
            <a:off x="801620" y="4748768"/>
            <a:ext cx="1680878" cy="5754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b="0" i="0" lang="en-US" sz="2000" u="none" cap="none" strike="noStrike">
                <a:solidFill>
                  <a:schemeClr val="accent1"/>
                </a:solidFill>
                <a:latin typeface="Century Gothic"/>
                <a:ea typeface="Century Gothic"/>
                <a:cs typeface="Century Gothic"/>
                <a:sym typeface="Century Gothic"/>
              </a:rPr>
              <a:t>Astronaut</a:t>
            </a:r>
            <a:endParaRPr b="0" i="0" sz="1400" u="none" cap="none" strike="noStrike">
              <a:solidFill>
                <a:schemeClr val="accent1"/>
              </a:solidFill>
              <a:latin typeface="Century Gothic"/>
              <a:ea typeface="Century Gothic"/>
              <a:cs typeface="Century Gothic"/>
              <a:sym typeface="Century Gothic"/>
            </a:endParaRPr>
          </a:p>
        </p:txBody>
      </p:sp>
      <p:sp>
        <p:nvSpPr>
          <p:cNvPr id="114" name="Google Shape;114;p4"/>
          <p:cNvSpPr txBox="1"/>
          <p:nvPr/>
        </p:nvSpPr>
        <p:spPr>
          <a:xfrm>
            <a:off x="3914354" y="2878955"/>
            <a:ext cx="1680878" cy="57544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000"/>
              <a:buFont typeface="Arial"/>
              <a:buNone/>
            </a:pPr>
            <a:r>
              <a:rPr b="0" i="0" lang="en-US" sz="2000" u="none" cap="none" strike="noStrike">
                <a:solidFill>
                  <a:schemeClr val="accent1"/>
                </a:solidFill>
                <a:latin typeface="Century Gothic"/>
                <a:ea typeface="Century Gothic"/>
                <a:cs typeface="Century Gothic"/>
                <a:sym typeface="Century Gothic"/>
              </a:rPr>
              <a:t>Software Developer</a:t>
            </a:r>
            <a:endParaRPr b="0" i="0" sz="1400" u="none" cap="none" strike="noStrike">
              <a:solidFill>
                <a:schemeClr val="accent1"/>
              </a:solidFill>
              <a:latin typeface="Century Gothic"/>
              <a:ea typeface="Century Gothic"/>
              <a:cs typeface="Century Gothic"/>
              <a:sym typeface="Century Gothic"/>
            </a:endParaRPr>
          </a:p>
        </p:txBody>
      </p:sp>
      <p:sp>
        <p:nvSpPr>
          <p:cNvPr id="115" name="Google Shape;115;p4"/>
          <p:cNvSpPr txBox="1"/>
          <p:nvPr/>
        </p:nvSpPr>
        <p:spPr>
          <a:xfrm>
            <a:off x="6490676" y="4705112"/>
            <a:ext cx="1680878" cy="57544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000"/>
              <a:buFont typeface="Arial"/>
              <a:buNone/>
            </a:pPr>
            <a:r>
              <a:rPr b="0" i="0" lang="en-US" sz="2000" u="none" cap="none" strike="noStrike">
                <a:solidFill>
                  <a:schemeClr val="accent1"/>
                </a:solidFill>
                <a:latin typeface="Century Gothic"/>
                <a:ea typeface="Century Gothic"/>
                <a:cs typeface="Century Gothic"/>
                <a:sym typeface="Century Gothic"/>
              </a:rPr>
              <a:t>Mechanical Engineer</a:t>
            </a:r>
            <a:endParaRPr b="0" i="0" sz="1400" u="none" cap="none" strike="noStrike">
              <a:solidFill>
                <a:schemeClr val="accent1"/>
              </a:solidFill>
              <a:latin typeface="Century Gothic"/>
              <a:ea typeface="Century Gothic"/>
              <a:cs typeface="Century Gothic"/>
              <a:sym typeface="Century Gothic"/>
            </a:endParaRPr>
          </a:p>
        </p:txBody>
      </p:sp>
      <p:sp>
        <p:nvSpPr>
          <p:cNvPr id="116" name="Google Shape;116;p4"/>
          <p:cNvSpPr txBox="1"/>
          <p:nvPr/>
        </p:nvSpPr>
        <p:spPr>
          <a:xfrm>
            <a:off x="10017032" y="2703054"/>
            <a:ext cx="1680878" cy="57544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000"/>
              <a:buFont typeface="Arial"/>
              <a:buNone/>
            </a:pPr>
            <a:r>
              <a:rPr b="0" i="0" lang="en-US" sz="2000" u="none" cap="none" strike="noStrike">
                <a:solidFill>
                  <a:schemeClr val="accent1"/>
                </a:solidFill>
                <a:latin typeface="Century Gothic"/>
                <a:ea typeface="Century Gothic"/>
                <a:cs typeface="Century Gothic"/>
                <a:sym typeface="Century Gothic"/>
              </a:rPr>
              <a:t>Chemist</a:t>
            </a:r>
            <a:endParaRPr b="0" i="0" sz="1400" u="none" cap="none" strike="noStrike">
              <a:solidFill>
                <a:schemeClr val="accent1"/>
              </a:solidFill>
              <a:latin typeface="Century Gothic"/>
              <a:ea typeface="Century Gothic"/>
              <a:cs typeface="Century Gothic"/>
              <a:sym typeface="Century Gothic"/>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5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par>
                                <p:cTn fill="hold" nodeType="with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500"/>
                                        <p:tgtEl>
                                          <p:spTgt spid="1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2617be02429_1_7"/>
          <p:cNvSpPr txBox="1"/>
          <p:nvPr>
            <p:ph idx="1" type="body"/>
          </p:nvPr>
        </p:nvSpPr>
        <p:spPr>
          <a:xfrm>
            <a:off x="134850" y="1825625"/>
            <a:ext cx="6260700" cy="43512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AutoNum type="arabicParenR"/>
            </a:pPr>
            <a:r>
              <a:rPr lang="en-US"/>
              <a:t>First woman to graduate as a civil engineer</a:t>
            </a:r>
            <a:endParaRPr/>
          </a:p>
          <a:p>
            <a:pPr indent="0" lvl="0" marL="0" rtl="0" algn="l">
              <a:spcBef>
                <a:spcPts val="1000"/>
              </a:spcBef>
              <a:spcAft>
                <a:spcPts val="0"/>
              </a:spcAft>
              <a:buNone/>
            </a:pPr>
            <a:r>
              <a:t/>
            </a:r>
            <a:endParaRPr/>
          </a:p>
          <a:p>
            <a:pPr indent="-406400" lvl="0" marL="457200" rtl="0" algn="l">
              <a:spcBef>
                <a:spcPts val="1000"/>
              </a:spcBef>
              <a:spcAft>
                <a:spcPts val="0"/>
              </a:spcAft>
              <a:buSzPts val="2800"/>
              <a:buAutoNum type="arabicParenR"/>
            </a:pPr>
            <a:r>
              <a:rPr lang="en-US"/>
              <a:t>Helped designing a HUGE water tower that was crucial during the 1985 drought in the USA</a:t>
            </a:r>
            <a:endParaRPr/>
          </a:p>
        </p:txBody>
      </p:sp>
      <p:sp>
        <p:nvSpPr>
          <p:cNvPr id="123" name="Google Shape;123;g2617be02429_1_7"/>
          <p:cNvSpPr txBox="1"/>
          <p:nvPr>
            <p:ph type="title"/>
          </p:nvPr>
        </p:nvSpPr>
        <p:spPr>
          <a:xfrm>
            <a:off x="1" y="742750"/>
            <a:ext cx="10218300" cy="752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solidFill>
                  <a:schemeClr val="dk2"/>
                </a:solidFill>
              </a:rPr>
              <a:t>Role Model of </a:t>
            </a:r>
            <a:r>
              <a:rPr lang="en-US">
                <a:solidFill>
                  <a:schemeClr val="dk2"/>
                </a:solidFill>
              </a:rPr>
              <a:t>the</a:t>
            </a:r>
            <a:r>
              <a:rPr lang="en-US">
                <a:solidFill>
                  <a:schemeClr val="dk2"/>
                </a:solidFill>
              </a:rPr>
              <a:t> Day: Elmina Wilson</a:t>
            </a:r>
            <a:endParaRPr>
              <a:solidFill>
                <a:schemeClr val="dk2"/>
              </a:solidFill>
            </a:endParaRPr>
          </a:p>
        </p:txBody>
      </p:sp>
      <p:pic>
        <p:nvPicPr>
          <p:cNvPr id="124" name="Google Shape;124;g2617be02429_1_7"/>
          <p:cNvPicPr preferRelativeResize="0"/>
          <p:nvPr/>
        </p:nvPicPr>
        <p:blipFill>
          <a:blip r:embed="rId3">
            <a:alphaModFix/>
          </a:blip>
          <a:stretch>
            <a:fillRect/>
          </a:stretch>
        </p:blipFill>
        <p:spPr>
          <a:xfrm>
            <a:off x="6626825" y="1652125"/>
            <a:ext cx="2705325" cy="3553750"/>
          </a:xfrm>
          <a:prstGeom prst="rect">
            <a:avLst/>
          </a:prstGeom>
          <a:noFill/>
          <a:ln>
            <a:noFill/>
          </a:ln>
        </p:spPr>
      </p:pic>
      <p:pic>
        <p:nvPicPr>
          <p:cNvPr id="125" name="Google Shape;125;g2617be02429_1_7"/>
          <p:cNvPicPr preferRelativeResize="0"/>
          <p:nvPr/>
        </p:nvPicPr>
        <p:blipFill>
          <a:blip r:embed="rId4">
            <a:alphaModFix/>
          </a:blip>
          <a:stretch>
            <a:fillRect/>
          </a:stretch>
        </p:blipFill>
        <p:spPr>
          <a:xfrm>
            <a:off x="9253375" y="2591500"/>
            <a:ext cx="2555049" cy="3842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5"/>
          <p:cNvSpPr txBox="1"/>
          <p:nvPr>
            <p:ph idx="1" type="body"/>
          </p:nvPr>
        </p:nvSpPr>
        <p:spPr>
          <a:xfrm>
            <a:off x="202095" y="1639629"/>
            <a:ext cx="8941905" cy="1096479"/>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lang="en-US"/>
              <a:t>This challenge is all about using simple machines, but what are they?</a:t>
            </a:r>
            <a:endParaRPr/>
          </a:p>
        </p:txBody>
      </p:sp>
      <p:sp>
        <p:nvSpPr>
          <p:cNvPr id="131" name="Google Shape;131;p5"/>
          <p:cNvSpPr txBox="1"/>
          <p:nvPr>
            <p:ph type="title"/>
          </p:nvPr>
        </p:nvSpPr>
        <p:spPr>
          <a:xfrm>
            <a:off x="-256945" y="891305"/>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Roboto"/>
              <a:buNone/>
            </a:pPr>
            <a:r>
              <a:rPr lang="en-US" sz="3200"/>
              <a:t>Simple Machines Challenge</a:t>
            </a:r>
            <a:endParaRPr/>
          </a:p>
        </p:txBody>
      </p:sp>
      <p:pic>
        <p:nvPicPr>
          <p:cNvPr id="132" name="Google Shape;132;p5"/>
          <p:cNvPicPr preferRelativeResize="0"/>
          <p:nvPr/>
        </p:nvPicPr>
        <p:blipFill rotWithShape="1">
          <a:blip r:embed="rId3">
            <a:alphaModFix/>
          </a:blip>
          <a:srcRect b="0" l="0" r="0" t="0"/>
          <a:stretch/>
        </p:blipFill>
        <p:spPr>
          <a:xfrm>
            <a:off x="234477" y="2652547"/>
            <a:ext cx="2171812" cy="2000353"/>
          </a:xfrm>
          <a:prstGeom prst="rect">
            <a:avLst/>
          </a:prstGeom>
          <a:noFill/>
          <a:ln>
            <a:noFill/>
          </a:ln>
        </p:spPr>
      </p:pic>
      <p:pic>
        <p:nvPicPr>
          <p:cNvPr id="133" name="Google Shape;133;p5"/>
          <p:cNvPicPr preferRelativeResize="0"/>
          <p:nvPr/>
        </p:nvPicPr>
        <p:blipFill rotWithShape="1">
          <a:blip r:embed="rId4">
            <a:alphaModFix/>
          </a:blip>
          <a:srcRect b="0" l="0" r="0" t="0"/>
          <a:stretch/>
        </p:blipFill>
        <p:spPr>
          <a:xfrm>
            <a:off x="3675075" y="2624577"/>
            <a:ext cx="2178162" cy="1987652"/>
          </a:xfrm>
          <a:prstGeom prst="rect">
            <a:avLst/>
          </a:prstGeom>
          <a:noFill/>
          <a:ln>
            <a:noFill/>
          </a:ln>
        </p:spPr>
      </p:pic>
      <p:pic>
        <p:nvPicPr>
          <p:cNvPr id="134" name="Google Shape;134;p5"/>
          <p:cNvPicPr preferRelativeResize="0"/>
          <p:nvPr/>
        </p:nvPicPr>
        <p:blipFill rotWithShape="1">
          <a:blip r:embed="rId5">
            <a:alphaModFix/>
          </a:blip>
          <a:srcRect b="0" l="0" r="0" t="0"/>
          <a:stretch/>
        </p:blipFill>
        <p:spPr>
          <a:xfrm>
            <a:off x="7122023" y="2618226"/>
            <a:ext cx="2178162" cy="2000353"/>
          </a:xfrm>
          <a:prstGeom prst="rect">
            <a:avLst/>
          </a:prstGeom>
          <a:noFill/>
          <a:ln>
            <a:noFill/>
          </a:ln>
        </p:spPr>
      </p:pic>
      <p:pic>
        <p:nvPicPr>
          <p:cNvPr id="135" name="Google Shape;135;p5"/>
          <p:cNvPicPr preferRelativeResize="0"/>
          <p:nvPr/>
        </p:nvPicPr>
        <p:blipFill rotWithShape="1">
          <a:blip r:embed="rId6">
            <a:alphaModFix/>
          </a:blip>
          <a:srcRect b="0" l="0" r="0" t="0"/>
          <a:stretch/>
        </p:blipFill>
        <p:spPr>
          <a:xfrm>
            <a:off x="1895805" y="4757751"/>
            <a:ext cx="2178162" cy="1994002"/>
          </a:xfrm>
          <a:prstGeom prst="rect">
            <a:avLst/>
          </a:prstGeom>
          <a:noFill/>
          <a:ln>
            <a:noFill/>
          </a:ln>
        </p:spPr>
      </p:pic>
      <p:pic>
        <p:nvPicPr>
          <p:cNvPr id="136" name="Google Shape;136;p5"/>
          <p:cNvPicPr preferRelativeResize="0"/>
          <p:nvPr/>
        </p:nvPicPr>
        <p:blipFill rotWithShape="1">
          <a:blip r:embed="rId7">
            <a:alphaModFix/>
          </a:blip>
          <a:srcRect b="0" l="0" r="0" t="0"/>
          <a:stretch/>
        </p:blipFill>
        <p:spPr>
          <a:xfrm>
            <a:off x="5458263" y="4738281"/>
            <a:ext cx="2171812" cy="2000353"/>
          </a:xfrm>
          <a:prstGeom prst="rect">
            <a:avLst/>
          </a:prstGeom>
          <a:noFill/>
          <a:ln>
            <a:noFill/>
          </a:ln>
        </p:spPr>
      </p:pic>
      <p:pic>
        <p:nvPicPr>
          <p:cNvPr id="137" name="Google Shape;137;p5"/>
          <p:cNvPicPr preferRelativeResize="0"/>
          <p:nvPr/>
        </p:nvPicPr>
        <p:blipFill rotWithShape="1">
          <a:blip r:embed="rId8">
            <a:alphaModFix/>
          </a:blip>
          <a:srcRect b="0" l="0" r="0" t="0"/>
          <a:stretch/>
        </p:blipFill>
        <p:spPr>
          <a:xfrm>
            <a:off x="9014371" y="4757751"/>
            <a:ext cx="2197213" cy="2013053"/>
          </a:xfrm>
          <a:prstGeom prst="rect">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6"/>
          <p:cNvSpPr txBox="1"/>
          <p:nvPr>
            <p:ph idx="1" type="body"/>
          </p:nvPr>
        </p:nvSpPr>
        <p:spPr>
          <a:xfrm>
            <a:off x="412038" y="1470538"/>
            <a:ext cx="7958002" cy="1154217"/>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lang="en-US"/>
              <a:t>Here are some examples of objects that use each of the simple machines:</a:t>
            </a:r>
            <a:endParaRPr/>
          </a:p>
        </p:txBody>
      </p:sp>
      <p:sp>
        <p:nvSpPr>
          <p:cNvPr id="143" name="Google Shape;143;p6"/>
          <p:cNvSpPr txBox="1"/>
          <p:nvPr>
            <p:ph type="title"/>
          </p:nvPr>
        </p:nvSpPr>
        <p:spPr>
          <a:xfrm>
            <a:off x="-8467" y="762000"/>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Roboto"/>
              <a:buNone/>
            </a:pPr>
            <a:r>
              <a:rPr lang="en-US"/>
              <a:t>Some Examples</a:t>
            </a:r>
            <a:endParaRPr/>
          </a:p>
        </p:txBody>
      </p:sp>
      <p:pic>
        <p:nvPicPr>
          <p:cNvPr descr="Ramp for the disabled icon cartoon style Vector Image" id="144" name="Google Shape;144;p6"/>
          <p:cNvPicPr preferRelativeResize="0"/>
          <p:nvPr/>
        </p:nvPicPr>
        <p:blipFill rotWithShape="1">
          <a:blip r:embed="rId3">
            <a:alphaModFix/>
          </a:blip>
          <a:srcRect b="8851" l="0" r="0" t="0"/>
          <a:stretch/>
        </p:blipFill>
        <p:spPr>
          <a:xfrm>
            <a:off x="1806891" y="2683990"/>
            <a:ext cx="1466905" cy="1444008"/>
          </a:xfrm>
          <a:prstGeom prst="rect">
            <a:avLst/>
          </a:prstGeom>
          <a:noFill/>
          <a:ln>
            <a:noFill/>
          </a:ln>
        </p:spPr>
      </p:pic>
      <p:pic>
        <p:nvPicPr>
          <p:cNvPr descr="Seesaw playground game cartoon Royalty Free Vector Image" id="145" name="Google Shape;145;p6"/>
          <p:cNvPicPr preferRelativeResize="0"/>
          <p:nvPr/>
        </p:nvPicPr>
        <p:blipFill rotWithShape="1">
          <a:blip r:embed="rId4">
            <a:alphaModFix/>
          </a:blip>
          <a:srcRect b="11743" l="0" r="0" t="0"/>
          <a:stretch/>
        </p:blipFill>
        <p:spPr>
          <a:xfrm>
            <a:off x="5317501" y="2687392"/>
            <a:ext cx="2092500" cy="1440606"/>
          </a:xfrm>
          <a:prstGeom prst="rect">
            <a:avLst/>
          </a:prstGeom>
          <a:noFill/>
          <a:ln>
            <a:noFill/>
          </a:ln>
        </p:spPr>
      </p:pic>
      <p:pic>
        <p:nvPicPr>
          <p:cNvPr descr="Cartoon ax hatchet symbol icon design Royalty Free Vector" id="146" name="Google Shape;146;p6"/>
          <p:cNvPicPr preferRelativeResize="0"/>
          <p:nvPr/>
        </p:nvPicPr>
        <p:blipFill rotWithShape="1">
          <a:blip r:embed="rId5">
            <a:alphaModFix/>
          </a:blip>
          <a:srcRect b="9945" l="0" r="0" t="5299"/>
          <a:stretch/>
        </p:blipFill>
        <p:spPr>
          <a:xfrm>
            <a:off x="9191552" y="2604856"/>
            <a:ext cx="1826584" cy="1602275"/>
          </a:xfrm>
          <a:prstGeom prst="rect">
            <a:avLst/>
          </a:prstGeom>
          <a:noFill/>
          <a:ln>
            <a:noFill/>
          </a:ln>
        </p:spPr>
      </p:pic>
      <p:pic>
        <p:nvPicPr>
          <p:cNvPr descr="Pink And Purple Bike Clip Art Transportation - Cartoon Kids Bicycle ,  Transparent Cartoon, Free Cliparts &amp; Silhouettes - NetClipart" id="147" name="Google Shape;147;p6"/>
          <p:cNvPicPr preferRelativeResize="0"/>
          <p:nvPr/>
        </p:nvPicPr>
        <p:blipFill rotWithShape="1">
          <a:blip r:embed="rId6">
            <a:alphaModFix/>
          </a:blip>
          <a:srcRect b="0" l="0" r="0" t="0"/>
          <a:stretch/>
        </p:blipFill>
        <p:spPr>
          <a:xfrm>
            <a:off x="1390166" y="4709373"/>
            <a:ext cx="2300353" cy="1582743"/>
          </a:xfrm>
          <a:prstGeom prst="rect">
            <a:avLst/>
          </a:prstGeom>
          <a:noFill/>
          <a:ln>
            <a:noFill/>
          </a:ln>
        </p:spPr>
      </p:pic>
      <p:pic>
        <p:nvPicPr>
          <p:cNvPr descr="Heavy Equipment Clipart - Construction Crane Illustration Png, Cliparts &amp;  Cartoons - Jing.fm" id="148" name="Google Shape;148;p6"/>
          <p:cNvPicPr preferRelativeResize="0"/>
          <p:nvPr/>
        </p:nvPicPr>
        <p:blipFill rotWithShape="1">
          <a:blip r:embed="rId7">
            <a:alphaModFix/>
          </a:blip>
          <a:srcRect b="0" l="0" r="0" t="0"/>
          <a:stretch/>
        </p:blipFill>
        <p:spPr>
          <a:xfrm>
            <a:off x="5291757" y="4572345"/>
            <a:ext cx="2138934" cy="1688763"/>
          </a:xfrm>
          <a:prstGeom prst="rect">
            <a:avLst/>
          </a:prstGeom>
          <a:noFill/>
          <a:ln>
            <a:noFill/>
          </a:ln>
        </p:spPr>
      </p:pic>
      <p:pic>
        <p:nvPicPr>
          <p:cNvPr descr="Imágenes, fotos de stock y vectores sobre Alimentos En Tarro | Shutterstock" id="149" name="Google Shape;149;p6"/>
          <p:cNvPicPr preferRelativeResize="0"/>
          <p:nvPr/>
        </p:nvPicPr>
        <p:blipFill rotWithShape="1">
          <a:blip r:embed="rId8">
            <a:alphaModFix/>
          </a:blip>
          <a:srcRect b="7582" l="0" r="0" t="0"/>
          <a:stretch/>
        </p:blipFill>
        <p:spPr>
          <a:xfrm>
            <a:off x="9258487" y="4709373"/>
            <a:ext cx="1692712" cy="1684710"/>
          </a:xfrm>
          <a:prstGeom prst="rect">
            <a:avLst/>
          </a:prstGeom>
          <a:noFill/>
          <a:ln>
            <a:noFill/>
          </a:ln>
        </p:spPr>
      </p:pic>
      <p:sp>
        <p:nvSpPr>
          <p:cNvPr id="150" name="Google Shape;150;p6"/>
          <p:cNvSpPr txBox="1"/>
          <p:nvPr/>
        </p:nvSpPr>
        <p:spPr>
          <a:xfrm>
            <a:off x="853952" y="4046082"/>
            <a:ext cx="3537087" cy="888694"/>
          </a:xfrm>
          <a:prstGeom prst="rect">
            <a:avLst/>
          </a:prstGeom>
          <a:noFill/>
          <a:ln>
            <a:noFill/>
          </a:ln>
        </p:spPr>
        <p:txBody>
          <a:bodyPr anchorCtr="0" anchor="t" bIns="45700" lIns="91425" spcFirstLastPara="1" rIns="91425" wrap="square" tIns="45700">
            <a:noAutofit/>
          </a:bodyPr>
          <a:lstStyle/>
          <a:p>
            <a:pPr indent="0" lvl="0" marL="50800" marR="0" rtl="0" algn="ctr">
              <a:lnSpc>
                <a:spcPct val="90000"/>
              </a:lnSpc>
              <a:spcBef>
                <a:spcPts val="1000"/>
              </a:spcBef>
              <a:spcAft>
                <a:spcPts val="0"/>
              </a:spcAft>
              <a:buClr>
                <a:schemeClr val="dk1"/>
              </a:buClr>
              <a:buSzPts val="2800"/>
              <a:buFont typeface="Arial"/>
              <a:buNone/>
            </a:pPr>
            <a:r>
              <a:rPr b="0" i="0" lang="en-US" sz="2400" u="none" cap="none" strike="noStrike">
                <a:solidFill>
                  <a:schemeClr val="dk1"/>
                </a:solidFill>
                <a:latin typeface="Century Gothic"/>
                <a:ea typeface="Century Gothic"/>
                <a:cs typeface="Century Gothic"/>
                <a:sym typeface="Century Gothic"/>
              </a:rPr>
              <a:t>Inclined plane: Ramp</a:t>
            </a:r>
            <a:endParaRPr/>
          </a:p>
        </p:txBody>
      </p:sp>
      <p:sp>
        <p:nvSpPr>
          <p:cNvPr id="151" name="Google Shape;151;p6"/>
          <p:cNvSpPr txBox="1"/>
          <p:nvPr/>
        </p:nvSpPr>
        <p:spPr>
          <a:xfrm>
            <a:off x="5008861" y="4003784"/>
            <a:ext cx="2613877" cy="888694"/>
          </a:xfrm>
          <a:prstGeom prst="rect">
            <a:avLst/>
          </a:prstGeom>
          <a:noFill/>
          <a:ln>
            <a:noFill/>
          </a:ln>
        </p:spPr>
        <p:txBody>
          <a:bodyPr anchorCtr="0" anchor="t" bIns="45700" lIns="91425" spcFirstLastPara="1" rIns="91425" wrap="square" tIns="45700">
            <a:noAutofit/>
          </a:bodyPr>
          <a:lstStyle/>
          <a:p>
            <a:pPr indent="0" lvl="0" marL="50800" marR="0" rtl="0" algn="ctr">
              <a:lnSpc>
                <a:spcPct val="90000"/>
              </a:lnSpc>
              <a:spcBef>
                <a:spcPts val="1000"/>
              </a:spcBef>
              <a:spcAft>
                <a:spcPts val="0"/>
              </a:spcAft>
              <a:buClr>
                <a:schemeClr val="dk1"/>
              </a:buClr>
              <a:buSzPts val="2800"/>
              <a:buFont typeface="Arial"/>
              <a:buNone/>
            </a:pPr>
            <a:r>
              <a:rPr b="0" i="0" lang="en-US" sz="2400" u="none" cap="none" strike="noStrike">
                <a:solidFill>
                  <a:schemeClr val="dk1"/>
                </a:solidFill>
                <a:latin typeface="Century Gothic"/>
                <a:ea typeface="Century Gothic"/>
                <a:cs typeface="Century Gothic"/>
                <a:sym typeface="Century Gothic"/>
              </a:rPr>
              <a:t>Lever: Seesaw</a:t>
            </a:r>
            <a:endParaRPr/>
          </a:p>
        </p:txBody>
      </p:sp>
      <p:sp>
        <p:nvSpPr>
          <p:cNvPr id="152" name="Google Shape;152;p6"/>
          <p:cNvSpPr txBox="1"/>
          <p:nvPr/>
        </p:nvSpPr>
        <p:spPr>
          <a:xfrm>
            <a:off x="8797905" y="6207463"/>
            <a:ext cx="2613877" cy="888694"/>
          </a:xfrm>
          <a:prstGeom prst="rect">
            <a:avLst/>
          </a:prstGeom>
          <a:noFill/>
          <a:ln>
            <a:noFill/>
          </a:ln>
        </p:spPr>
        <p:txBody>
          <a:bodyPr anchorCtr="0" anchor="t" bIns="45700" lIns="91425" spcFirstLastPara="1" rIns="91425" wrap="square" tIns="45700">
            <a:noAutofit/>
          </a:bodyPr>
          <a:lstStyle/>
          <a:p>
            <a:pPr indent="0" lvl="0" marL="50800" marR="0" rtl="0" algn="ctr">
              <a:lnSpc>
                <a:spcPct val="90000"/>
              </a:lnSpc>
              <a:spcBef>
                <a:spcPts val="1000"/>
              </a:spcBef>
              <a:spcAft>
                <a:spcPts val="0"/>
              </a:spcAft>
              <a:buClr>
                <a:schemeClr val="dk1"/>
              </a:buClr>
              <a:buSzPts val="2800"/>
              <a:buFont typeface="Arial"/>
              <a:buNone/>
            </a:pPr>
            <a:r>
              <a:rPr b="0" i="0" lang="en-US" sz="2400" u="none" cap="none" strike="noStrike">
                <a:solidFill>
                  <a:schemeClr val="dk1"/>
                </a:solidFill>
                <a:latin typeface="Century Gothic"/>
                <a:ea typeface="Century Gothic"/>
                <a:cs typeface="Century Gothic"/>
                <a:sym typeface="Century Gothic"/>
              </a:rPr>
              <a:t>Screw: Jar Lid</a:t>
            </a:r>
            <a:endParaRPr/>
          </a:p>
        </p:txBody>
      </p:sp>
      <p:sp>
        <p:nvSpPr>
          <p:cNvPr id="153" name="Google Shape;153;p6"/>
          <p:cNvSpPr txBox="1"/>
          <p:nvPr/>
        </p:nvSpPr>
        <p:spPr>
          <a:xfrm>
            <a:off x="5008861" y="6186443"/>
            <a:ext cx="2613877" cy="888694"/>
          </a:xfrm>
          <a:prstGeom prst="rect">
            <a:avLst/>
          </a:prstGeom>
          <a:noFill/>
          <a:ln>
            <a:noFill/>
          </a:ln>
        </p:spPr>
        <p:txBody>
          <a:bodyPr anchorCtr="0" anchor="t" bIns="45700" lIns="91425" spcFirstLastPara="1" rIns="91425" wrap="square" tIns="45700">
            <a:noAutofit/>
          </a:bodyPr>
          <a:lstStyle/>
          <a:p>
            <a:pPr indent="0" lvl="0" marL="50800" marR="0" rtl="0" algn="ctr">
              <a:lnSpc>
                <a:spcPct val="90000"/>
              </a:lnSpc>
              <a:spcBef>
                <a:spcPts val="1000"/>
              </a:spcBef>
              <a:spcAft>
                <a:spcPts val="0"/>
              </a:spcAft>
              <a:buClr>
                <a:schemeClr val="dk1"/>
              </a:buClr>
              <a:buSzPts val="2800"/>
              <a:buFont typeface="Arial"/>
              <a:buNone/>
            </a:pPr>
            <a:r>
              <a:rPr b="0" i="0" lang="en-US" sz="2400" u="none" cap="none" strike="noStrike">
                <a:solidFill>
                  <a:schemeClr val="dk1"/>
                </a:solidFill>
                <a:latin typeface="Century Gothic"/>
                <a:ea typeface="Century Gothic"/>
                <a:cs typeface="Century Gothic"/>
                <a:sym typeface="Century Gothic"/>
              </a:rPr>
              <a:t>Pulley: Crane</a:t>
            </a:r>
            <a:endParaRPr/>
          </a:p>
        </p:txBody>
      </p:sp>
      <p:sp>
        <p:nvSpPr>
          <p:cNvPr id="154" name="Google Shape;154;p6"/>
          <p:cNvSpPr txBox="1"/>
          <p:nvPr/>
        </p:nvSpPr>
        <p:spPr>
          <a:xfrm>
            <a:off x="8797905" y="4046082"/>
            <a:ext cx="2613877" cy="888694"/>
          </a:xfrm>
          <a:prstGeom prst="rect">
            <a:avLst/>
          </a:prstGeom>
          <a:noFill/>
          <a:ln>
            <a:noFill/>
          </a:ln>
        </p:spPr>
        <p:txBody>
          <a:bodyPr anchorCtr="0" anchor="t" bIns="45700" lIns="91425" spcFirstLastPara="1" rIns="91425" wrap="square" tIns="45700">
            <a:noAutofit/>
          </a:bodyPr>
          <a:lstStyle/>
          <a:p>
            <a:pPr indent="0" lvl="0" marL="50800" marR="0" rtl="0" algn="ctr">
              <a:lnSpc>
                <a:spcPct val="90000"/>
              </a:lnSpc>
              <a:spcBef>
                <a:spcPts val="1000"/>
              </a:spcBef>
              <a:spcAft>
                <a:spcPts val="0"/>
              </a:spcAft>
              <a:buClr>
                <a:schemeClr val="dk1"/>
              </a:buClr>
              <a:buSzPts val="2800"/>
              <a:buFont typeface="Arial"/>
              <a:buNone/>
            </a:pPr>
            <a:r>
              <a:rPr b="0" i="0" lang="en-US" sz="2400" u="none" cap="none" strike="noStrike">
                <a:solidFill>
                  <a:schemeClr val="dk1"/>
                </a:solidFill>
                <a:latin typeface="Century Gothic"/>
                <a:ea typeface="Century Gothic"/>
                <a:cs typeface="Century Gothic"/>
                <a:sym typeface="Century Gothic"/>
              </a:rPr>
              <a:t>Wedge: Ax</a:t>
            </a:r>
            <a:endParaRPr/>
          </a:p>
        </p:txBody>
      </p:sp>
      <p:sp>
        <p:nvSpPr>
          <p:cNvPr id="155" name="Google Shape;155;p6"/>
          <p:cNvSpPr txBox="1"/>
          <p:nvPr/>
        </p:nvSpPr>
        <p:spPr>
          <a:xfrm>
            <a:off x="971157" y="6207463"/>
            <a:ext cx="3138372" cy="888694"/>
          </a:xfrm>
          <a:prstGeom prst="rect">
            <a:avLst/>
          </a:prstGeom>
          <a:noFill/>
          <a:ln>
            <a:noFill/>
          </a:ln>
        </p:spPr>
        <p:txBody>
          <a:bodyPr anchorCtr="0" anchor="t" bIns="45700" lIns="91425" spcFirstLastPara="1" rIns="91425" wrap="square" tIns="45700">
            <a:noAutofit/>
          </a:bodyPr>
          <a:lstStyle/>
          <a:p>
            <a:pPr indent="0" lvl="0" marL="50800" marR="0" rtl="0" algn="ctr">
              <a:lnSpc>
                <a:spcPct val="90000"/>
              </a:lnSpc>
              <a:spcBef>
                <a:spcPts val="1000"/>
              </a:spcBef>
              <a:spcAft>
                <a:spcPts val="0"/>
              </a:spcAft>
              <a:buClr>
                <a:schemeClr val="dk1"/>
              </a:buClr>
              <a:buSzPts val="2800"/>
              <a:buFont typeface="Arial"/>
              <a:buNone/>
            </a:pPr>
            <a:r>
              <a:rPr b="0" i="0" lang="en-US" sz="2400" u="none" cap="none" strike="noStrike">
                <a:solidFill>
                  <a:schemeClr val="dk1"/>
                </a:solidFill>
                <a:latin typeface="Century Gothic"/>
                <a:ea typeface="Century Gothic"/>
                <a:cs typeface="Century Gothic"/>
                <a:sym typeface="Century Gothic"/>
              </a:rPr>
              <a:t>Wheel &amp; Axel: Bike</a:t>
            </a:r>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7"/>
          <p:cNvSpPr txBox="1"/>
          <p:nvPr>
            <p:ph type="title"/>
          </p:nvPr>
        </p:nvSpPr>
        <p:spPr>
          <a:xfrm>
            <a:off x="-347870" y="857836"/>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Roboto"/>
              <a:buNone/>
            </a:pPr>
            <a:r>
              <a:rPr b="0" i="0" lang="en-US" sz="3200" u="none" cap="none" strike="noStrike">
                <a:solidFill>
                  <a:schemeClr val="lt1"/>
                </a:solidFill>
                <a:latin typeface="Roboto"/>
                <a:ea typeface="Roboto"/>
                <a:cs typeface="Roboto"/>
                <a:sym typeface="Roboto"/>
              </a:rPr>
              <a:t>Simple Machines Challenge</a:t>
            </a:r>
            <a:endParaRPr b="0" i="0" sz="3200" u="none" cap="none" strike="noStrike">
              <a:solidFill>
                <a:schemeClr val="lt1"/>
              </a:solidFill>
              <a:latin typeface="Roboto"/>
              <a:ea typeface="Roboto"/>
              <a:cs typeface="Roboto"/>
              <a:sym typeface="Roboto"/>
            </a:endParaRPr>
          </a:p>
        </p:txBody>
      </p:sp>
      <p:sp>
        <p:nvSpPr>
          <p:cNvPr id="162" name="Google Shape;162;p7"/>
          <p:cNvSpPr txBox="1"/>
          <p:nvPr>
            <p:ph idx="1" type="body"/>
          </p:nvPr>
        </p:nvSpPr>
        <p:spPr>
          <a:xfrm>
            <a:off x="910833" y="1461554"/>
            <a:ext cx="10499289" cy="765140"/>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lang="en-US" sz="2400"/>
              <a:t>Now </a:t>
            </a:r>
            <a:r>
              <a:rPr lang="en-US" sz="2400"/>
              <a:t>let's</a:t>
            </a:r>
            <a:r>
              <a:rPr lang="en-US" sz="2400"/>
              <a:t> introduce the challenge!</a:t>
            </a:r>
            <a:endParaRPr/>
          </a:p>
        </p:txBody>
      </p:sp>
      <p:pic>
        <p:nvPicPr>
          <p:cNvPr id="163" name="Google Shape;163;p7"/>
          <p:cNvPicPr preferRelativeResize="0"/>
          <p:nvPr/>
        </p:nvPicPr>
        <p:blipFill rotWithShape="1">
          <a:blip r:embed="rId3">
            <a:alphaModFix/>
          </a:blip>
          <a:srcRect b="0" l="0" r="0" t="0"/>
          <a:stretch/>
        </p:blipFill>
        <p:spPr>
          <a:xfrm>
            <a:off x="2655150" y="2077936"/>
            <a:ext cx="7417904" cy="4636190"/>
          </a:xfrm>
          <a:prstGeom prst="rect">
            <a:avLst/>
          </a:prstGeom>
          <a:noFill/>
          <a:ln>
            <a:noFill/>
          </a:ln>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8"/>
          <p:cNvSpPr txBox="1"/>
          <p:nvPr>
            <p:ph type="title"/>
          </p:nvPr>
        </p:nvSpPr>
        <p:spPr>
          <a:xfrm>
            <a:off x="-347870" y="857836"/>
            <a:ext cx="6006042" cy="75247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Roboto"/>
              <a:buNone/>
            </a:pPr>
            <a:r>
              <a:rPr b="0" i="0" lang="en-US" sz="3200" u="none" cap="none" strike="noStrike">
                <a:solidFill>
                  <a:schemeClr val="lt1"/>
                </a:solidFill>
                <a:latin typeface="Roboto"/>
                <a:ea typeface="Roboto"/>
                <a:cs typeface="Roboto"/>
                <a:sym typeface="Roboto"/>
              </a:rPr>
              <a:t>Simple Machines Challenge</a:t>
            </a:r>
            <a:endParaRPr b="0" i="0" sz="3200" u="none" cap="none" strike="noStrike">
              <a:solidFill>
                <a:schemeClr val="lt1"/>
              </a:solidFill>
              <a:latin typeface="Roboto"/>
              <a:ea typeface="Roboto"/>
              <a:cs typeface="Roboto"/>
              <a:sym typeface="Roboto"/>
            </a:endParaRPr>
          </a:p>
        </p:txBody>
      </p:sp>
      <p:sp>
        <p:nvSpPr>
          <p:cNvPr id="170" name="Google Shape;170;p8"/>
          <p:cNvSpPr txBox="1"/>
          <p:nvPr>
            <p:ph idx="1" type="body"/>
          </p:nvPr>
        </p:nvSpPr>
        <p:spPr>
          <a:xfrm>
            <a:off x="1252329" y="1961321"/>
            <a:ext cx="9786732" cy="1185932"/>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lang="en-US"/>
              <a:t>Baymax needs your help saving his friend from the villain Yokai!</a:t>
            </a:r>
            <a:endParaRPr/>
          </a:p>
        </p:txBody>
      </p:sp>
      <p:pic>
        <p:nvPicPr>
          <p:cNvPr id="171" name="Google Shape;171;p8"/>
          <p:cNvPicPr preferRelativeResize="0"/>
          <p:nvPr/>
        </p:nvPicPr>
        <p:blipFill rotWithShape="1">
          <a:blip r:embed="rId3">
            <a:alphaModFix/>
          </a:blip>
          <a:srcRect b="0" l="0" r="0" t="0"/>
          <a:stretch/>
        </p:blipFill>
        <p:spPr>
          <a:xfrm>
            <a:off x="8282607" y="2554287"/>
            <a:ext cx="3436286" cy="3331093"/>
          </a:xfrm>
          <a:prstGeom prst="rect">
            <a:avLst/>
          </a:prstGeom>
          <a:noFill/>
          <a:ln>
            <a:noFill/>
          </a:ln>
        </p:spPr>
      </p:pic>
      <p:pic>
        <p:nvPicPr>
          <p:cNvPr id="172" name="Google Shape;172;p8"/>
          <p:cNvPicPr preferRelativeResize="0"/>
          <p:nvPr/>
        </p:nvPicPr>
        <p:blipFill rotWithShape="1">
          <a:blip r:embed="rId4">
            <a:alphaModFix/>
          </a:blip>
          <a:srcRect b="0" l="0" r="0" t="0"/>
          <a:stretch/>
        </p:blipFill>
        <p:spPr>
          <a:xfrm>
            <a:off x="253904" y="2383152"/>
            <a:ext cx="2770448" cy="3341121"/>
          </a:xfrm>
          <a:prstGeom prst="rect">
            <a:avLst/>
          </a:prstGeom>
          <a:noFill/>
          <a:ln>
            <a:noFill/>
          </a:ln>
        </p:spPr>
      </p:pic>
      <p:sp>
        <p:nvSpPr>
          <p:cNvPr id="173" name="Google Shape;173;p8"/>
          <p:cNvSpPr txBox="1"/>
          <p:nvPr/>
        </p:nvSpPr>
        <p:spPr>
          <a:xfrm>
            <a:off x="3064563" y="3147253"/>
            <a:ext cx="5218044" cy="2596547"/>
          </a:xfrm>
          <a:prstGeom prst="rect">
            <a:avLst/>
          </a:prstGeom>
          <a:noFill/>
          <a:ln>
            <a:noFill/>
          </a:ln>
        </p:spPr>
        <p:txBody>
          <a:bodyPr anchorCtr="0" anchor="t" bIns="45700" lIns="91425" spcFirstLastPara="1" rIns="91425" wrap="square" tIns="45700">
            <a:noAutofit/>
          </a:bodyPr>
          <a:lstStyle/>
          <a:p>
            <a:pPr indent="0" lvl="0" marL="50800" marR="0" rtl="0" algn="ctr">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Century Gothic"/>
                <a:ea typeface="Century Gothic"/>
                <a:cs typeface="Century Gothic"/>
                <a:sym typeface="Century Gothic"/>
              </a:rPr>
              <a:t>Baymax cannot transport himself, so YOU have been recruited to build a system of machines that will safely transport Baymax to his friends.</a:t>
            </a:r>
            <a:endParaRPr/>
          </a:p>
        </p:txBody>
      </p:sp>
      <p:sp>
        <p:nvSpPr>
          <p:cNvPr id="174" name="Google Shape;174;p8"/>
          <p:cNvSpPr txBox="1"/>
          <p:nvPr/>
        </p:nvSpPr>
        <p:spPr>
          <a:xfrm>
            <a:off x="868016" y="5802371"/>
            <a:ext cx="9786732" cy="1055629"/>
          </a:xfrm>
          <a:prstGeom prst="rect">
            <a:avLst/>
          </a:prstGeom>
          <a:noFill/>
          <a:ln>
            <a:noFill/>
          </a:ln>
        </p:spPr>
        <p:txBody>
          <a:bodyPr anchorCtr="0" anchor="t" bIns="45700" lIns="91425" spcFirstLastPara="1" rIns="91425" wrap="square" tIns="45700">
            <a:noAutofit/>
          </a:bodyPr>
          <a:lstStyle/>
          <a:p>
            <a:pPr indent="0" lvl="0" marL="50800" marR="0" rtl="0" algn="ctr">
              <a:lnSpc>
                <a:spcPct val="90000"/>
              </a:lnSpc>
              <a:spcBef>
                <a:spcPts val="1000"/>
              </a:spcBef>
              <a:spcAft>
                <a:spcPts val="0"/>
              </a:spcAft>
              <a:buClr>
                <a:schemeClr val="dk1"/>
              </a:buClr>
              <a:buSzPts val="2800"/>
              <a:buFont typeface="Arial"/>
              <a:buNone/>
            </a:pPr>
            <a:r>
              <a:rPr b="1" i="0" lang="en-US" sz="2800" u="none" cap="none" strike="noStrike">
                <a:solidFill>
                  <a:schemeClr val="dk1"/>
                </a:solidFill>
                <a:latin typeface="Century Gothic"/>
                <a:ea typeface="Century Gothic"/>
                <a:cs typeface="Century Gothic"/>
                <a:sym typeface="Century Gothic"/>
              </a:rPr>
              <a:t>Challenge: </a:t>
            </a:r>
            <a:r>
              <a:rPr b="0" i="0" lang="en-US" sz="2800" u="none" cap="none" strike="noStrike">
                <a:solidFill>
                  <a:schemeClr val="dk1"/>
                </a:solidFill>
                <a:latin typeface="Century Gothic"/>
                <a:ea typeface="Century Gothic"/>
                <a:cs typeface="Century Gothic"/>
                <a:sym typeface="Century Gothic"/>
              </a:rPr>
              <a:t>build </a:t>
            </a:r>
            <a:r>
              <a:rPr b="1" i="0" lang="en-US" sz="2800" u="none" cap="none" strike="noStrike">
                <a:solidFill>
                  <a:schemeClr val="dk1"/>
                </a:solidFill>
                <a:latin typeface="Century Gothic"/>
                <a:ea typeface="Century Gothic"/>
                <a:cs typeface="Century Gothic"/>
                <a:sym typeface="Century Gothic"/>
              </a:rPr>
              <a:t>3 simple machines</a:t>
            </a:r>
            <a:r>
              <a:rPr b="0" i="0" lang="en-US" sz="2800" u="none" cap="none" strike="noStrike">
                <a:solidFill>
                  <a:schemeClr val="dk1"/>
                </a:solidFill>
                <a:latin typeface="Century Gothic"/>
                <a:ea typeface="Century Gothic"/>
                <a:cs typeface="Century Gothic"/>
                <a:sym typeface="Century Gothic"/>
              </a:rPr>
              <a:t> from household items to transport Baymax.</a:t>
            </a:r>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212745"/>
      </a:dk2>
      <a:lt2>
        <a:srgbClr val="B4DCFA"/>
      </a:lt2>
      <a:accent1>
        <a:srgbClr val="145398"/>
      </a:accent1>
      <a:accent2>
        <a:srgbClr val="5ECCF3"/>
      </a:accent2>
      <a:accent3>
        <a:srgbClr val="A7EA52"/>
      </a:accent3>
      <a:accent4>
        <a:srgbClr val="5DCEAF"/>
      </a:accent4>
      <a:accent5>
        <a:srgbClr val="FFC000"/>
      </a:accent5>
      <a:accent6>
        <a:srgbClr val="C00000"/>
      </a:accent6>
      <a:hlink>
        <a:srgbClr val="C00000"/>
      </a:hlink>
      <a:folHlink>
        <a:srgbClr val="FF80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